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9" r:id="rId3"/>
    <p:sldId id="264" r:id="rId4"/>
    <p:sldId id="266" r:id="rId5"/>
    <p:sldId id="265" r:id="rId6"/>
    <p:sldId id="256" r:id="rId7"/>
    <p:sldId id="267" r:id="rId8"/>
    <p:sldId id="268" r:id="rId9"/>
    <p:sldId id="270" r:id="rId10"/>
    <p:sldId id="272" r:id="rId11"/>
    <p:sldId id="279" r:id="rId12"/>
    <p:sldId id="269" r:id="rId13"/>
    <p:sldId id="274" r:id="rId14"/>
    <p:sldId id="276" r:id="rId15"/>
    <p:sldId id="280" r:id="rId16"/>
    <p:sldId id="284" r:id="rId17"/>
    <p:sldId id="278" r:id="rId18"/>
    <p:sldId id="277" r:id="rId19"/>
    <p:sldId id="281" r:id="rId20"/>
    <p:sldId id="275" r:id="rId21"/>
    <p:sldId id="273" r:id="rId22"/>
    <p:sldId id="282" r:id="rId23"/>
    <p:sldId id="285" r:id="rId24"/>
    <p:sldId id="290" r:id="rId25"/>
    <p:sldId id="286" r:id="rId26"/>
    <p:sldId id="291" r:id="rId27"/>
    <p:sldId id="292" r:id="rId28"/>
    <p:sldId id="288" r:id="rId29"/>
    <p:sldId id="287" r:id="rId30"/>
    <p:sldId id="293" r:id="rId31"/>
    <p:sldId id="294" r:id="rId32"/>
    <p:sldId id="295" r:id="rId33"/>
    <p:sldId id="299" r:id="rId34"/>
    <p:sldId id="298" r:id="rId35"/>
    <p:sldId id="297" r:id="rId36"/>
    <p:sldId id="296" r:id="rId37"/>
    <p:sldId id="302" r:id="rId38"/>
    <p:sldId id="306" r:id="rId39"/>
    <p:sldId id="304" r:id="rId40"/>
    <p:sldId id="305" r:id="rId41"/>
    <p:sldId id="312" r:id="rId42"/>
    <p:sldId id="300" r:id="rId43"/>
    <p:sldId id="308" r:id="rId44"/>
    <p:sldId id="309" r:id="rId45"/>
    <p:sldId id="310" r:id="rId46"/>
    <p:sldId id="311" r:id="rId47"/>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4F"/>
    <a:srgbClr val="E8EE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29" autoAdjust="0"/>
    <p:restoredTop sz="94660"/>
  </p:normalViewPr>
  <p:slideViewPr>
    <p:cSldViewPr snapToGrid="0">
      <p:cViewPr>
        <p:scale>
          <a:sx n="100" d="100"/>
          <a:sy n="100" d="100"/>
        </p:scale>
        <p:origin x="-26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Ventas </a:t>
            </a:r>
            <a:r>
              <a:rPr lang="en-US" dirty="0" err="1"/>
              <a:t>por</a:t>
            </a:r>
            <a:r>
              <a:rPr lang="en-US" dirty="0"/>
              <a:t> </a:t>
            </a:r>
            <a:r>
              <a:rPr lang="en-US" dirty="0" err="1"/>
              <a:t>Segmento</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000-4733-A21E-73105481FF01}"/>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000-4733-A21E-73105481FF01}"/>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000-4733-A21E-73105481FF01}"/>
            </c:ext>
          </c:extLst>
        </c:ser>
        <c:dLbls>
          <c:showLegendKey val="0"/>
          <c:showVal val="0"/>
          <c:showCatName val="0"/>
          <c:showSerName val="0"/>
          <c:showPercent val="0"/>
          <c:showBubbleSize val="0"/>
        </c:dLbls>
        <c:gapWidth val="219"/>
        <c:overlap val="-27"/>
        <c:axId val="518562728"/>
        <c:axId val="518565024"/>
      </c:barChart>
      <c:catAx>
        <c:axId val="518562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crossAx val="518565024"/>
        <c:crosses val="autoZero"/>
        <c:auto val="1"/>
        <c:lblAlgn val="ctr"/>
        <c:lblOffset val="100"/>
        <c:noMultiLvlLbl val="0"/>
      </c:catAx>
      <c:valAx>
        <c:axId val="518565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crossAx val="518562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legend>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MX" dirty="0"/>
              <a:t>Ventas</a:t>
            </a:r>
            <a:r>
              <a:rPr lang="es-MX" baseline="0" dirty="0"/>
              <a:t> por Proveedor (S/)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60F-4734-9C6B-E9523D0B8753}"/>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60F-4734-9C6B-E9523D0B8753}"/>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60F-4734-9C6B-E9523D0B8753}"/>
            </c:ext>
          </c:extLst>
        </c:ser>
        <c:dLbls>
          <c:showLegendKey val="0"/>
          <c:showVal val="0"/>
          <c:showCatName val="0"/>
          <c:showSerName val="0"/>
          <c:showPercent val="0"/>
          <c:showBubbleSize val="0"/>
        </c:dLbls>
        <c:gapWidth val="219"/>
        <c:overlap val="-27"/>
        <c:axId val="518562728"/>
        <c:axId val="518565024"/>
      </c:barChart>
      <c:catAx>
        <c:axId val="518562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crossAx val="518565024"/>
        <c:crosses val="autoZero"/>
        <c:auto val="1"/>
        <c:lblAlgn val="ctr"/>
        <c:lblOffset val="100"/>
        <c:noMultiLvlLbl val="0"/>
      </c:catAx>
      <c:valAx>
        <c:axId val="518565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crossAx val="518562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legend>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Ventas </a:t>
            </a:r>
            <a:r>
              <a:rPr lang="en-US" dirty="0" err="1"/>
              <a:t>por</a:t>
            </a:r>
            <a:r>
              <a:rPr lang="en-US" dirty="0"/>
              <a:t> </a:t>
            </a:r>
            <a:r>
              <a:rPr lang="en-US" dirty="0" err="1"/>
              <a:t>Segmento</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000-4733-A21E-73105481FF01}"/>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000-4733-A21E-73105481FF01}"/>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000-4733-A21E-73105481FF01}"/>
            </c:ext>
          </c:extLst>
        </c:ser>
        <c:dLbls>
          <c:showLegendKey val="0"/>
          <c:showVal val="0"/>
          <c:showCatName val="0"/>
          <c:showSerName val="0"/>
          <c:showPercent val="0"/>
          <c:showBubbleSize val="0"/>
        </c:dLbls>
        <c:gapWidth val="219"/>
        <c:overlap val="-27"/>
        <c:axId val="518562728"/>
        <c:axId val="518565024"/>
      </c:barChart>
      <c:catAx>
        <c:axId val="518562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crossAx val="518565024"/>
        <c:crosses val="autoZero"/>
        <c:auto val="1"/>
        <c:lblAlgn val="ctr"/>
        <c:lblOffset val="100"/>
        <c:noMultiLvlLbl val="0"/>
      </c:catAx>
      <c:valAx>
        <c:axId val="518565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crossAx val="518562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legend>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MX" dirty="0"/>
              <a:t>Ventas</a:t>
            </a:r>
            <a:r>
              <a:rPr lang="es-MX" baseline="0" dirty="0"/>
              <a:t> por Proveedor (S/)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60F-4734-9C6B-E9523D0B8753}"/>
            </c:ext>
          </c:extLst>
        </c:ser>
        <c:ser>
          <c:idx val="1"/>
          <c:order val="1"/>
          <c:tx>
            <c:strRef>
              <c:f>Hoja1!$C$1</c:f>
              <c:strCache>
                <c:ptCount val="1"/>
                <c:pt idx="0">
                  <c:v>Serie 2</c:v>
                </c:pt>
              </c:strCache>
            </c:strRef>
          </c:tx>
          <c:spPr>
            <a:solidFill>
              <a:schemeClr val="accent2"/>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60F-4734-9C6B-E9523D0B8753}"/>
            </c:ext>
          </c:extLst>
        </c:ser>
        <c:ser>
          <c:idx val="2"/>
          <c:order val="2"/>
          <c:tx>
            <c:strRef>
              <c:f>Hoja1!$D$1</c:f>
              <c:strCache>
                <c:ptCount val="1"/>
                <c:pt idx="0">
                  <c:v>Serie 3</c:v>
                </c:pt>
              </c:strCache>
            </c:strRef>
          </c:tx>
          <c:spPr>
            <a:solidFill>
              <a:schemeClr val="accent3"/>
            </a:solidFill>
            <a:ln>
              <a:noFill/>
            </a:ln>
            <a:effectLst/>
          </c:spPr>
          <c:invertIfNegative val="0"/>
          <c:cat>
            <c:strRef>
              <c:f>Hoja1!$A$2:$A$5</c:f>
              <c:strCache>
                <c:ptCount val="4"/>
                <c:pt idx="0">
                  <c:v>Categoría 1</c:v>
                </c:pt>
                <c:pt idx="1">
                  <c:v>Categoría 2</c:v>
                </c:pt>
                <c:pt idx="2">
                  <c:v>Categoría 3</c:v>
                </c:pt>
                <c:pt idx="3">
                  <c:v>Categoría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60F-4734-9C6B-E9523D0B8753}"/>
            </c:ext>
          </c:extLst>
        </c:ser>
        <c:dLbls>
          <c:showLegendKey val="0"/>
          <c:showVal val="0"/>
          <c:showCatName val="0"/>
          <c:showSerName val="0"/>
          <c:showPercent val="0"/>
          <c:showBubbleSize val="0"/>
        </c:dLbls>
        <c:gapWidth val="219"/>
        <c:overlap val="-27"/>
        <c:axId val="518562728"/>
        <c:axId val="518565024"/>
      </c:barChart>
      <c:catAx>
        <c:axId val="518562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crossAx val="518565024"/>
        <c:crosses val="autoZero"/>
        <c:auto val="1"/>
        <c:lblAlgn val="ctr"/>
        <c:lblOffset val="100"/>
        <c:noMultiLvlLbl val="0"/>
      </c:catAx>
      <c:valAx>
        <c:axId val="518565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crossAx val="518562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PE"/>
        </a:p>
      </c:txPr>
    </c:legend>
    <c:plotVisOnly val="1"/>
    <c:dispBlanksAs val="gap"/>
    <c:showDLblsOverMax val="0"/>
  </c:chart>
  <c:spPr>
    <a:no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D165D6-DD62-C15D-F4D2-9E84382098D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FCB50E7F-4599-0AD0-44C8-5F3ADE3C4186}"/>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054AADD2-2345-9672-C625-04D2EAF5DBCA}"/>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5" name="Marcador de pie de página 4">
            <a:extLst>
              <a:ext uri="{FF2B5EF4-FFF2-40B4-BE49-F238E27FC236}">
                <a16:creationId xmlns:a16="http://schemas.microsoft.com/office/drawing/2014/main" id="{7B6958C7-5542-F7C2-5971-19B69289DC3B}"/>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F20CCA9F-902C-48DF-EA85-A2947EF84BC2}"/>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114666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B8E5C-BB98-B4A4-244F-764658375A75}"/>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56A56FDB-E783-E04A-3B49-2AFB2824CC1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245F5DF1-0E72-E01B-3EB1-3FC094E272BD}"/>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5" name="Marcador de pie de página 4">
            <a:extLst>
              <a:ext uri="{FF2B5EF4-FFF2-40B4-BE49-F238E27FC236}">
                <a16:creationId xmlns:a16="http://schemas.microsoft.com/office/drawing/2014/main" id="{615D6E81-83D4-7019-949A-AE717EBB2BCB}"/>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3CDA4BF-079F-7120-4615-A664CC6ABE0A}"/>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157257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044EF9C-1823-6E41-BD89-6D00B73E2FF6}"/>
              </a:ext>
            </a:extLst>
          </p:cNvPr>
          <p:cNvSpPr>
            <a:spLocks noGrp="1"/>
          </p:cNvSpPr>
          <p:nvPr>
            <p:ph type="title" orient="vert"/>
          </p:nvPr>
        </p:nvSpPr>
        <p:spPr>
          <a:xfrm>
            <a:off x="8724899"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799F29C2-910A-99A0-34F2-F7172C205F76}"/>
              </a:ext>
            </a:extLst>
          </p:cNvPr>
          <p:cNvSpPr>
            <a:spLocks noGrp="1"/>
          </p:cNvSpPr>
          <p:nvPr>
            <p:ph type="body" orient="vert" idx="1"/>
          </p:nvPr>
        </p:nvSpPr>
        <p:spPr>
          <a:xfrm>
            <a:off x="838199"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C6D3B23B-BBB6-FB7F-C8D5-BB201653C508}"/>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5" name="Marcador de pie de página 4">
            <a:extLst>
              <a:ext uri="{FF2B5EF4-FFF2-40B4-BE49-F238E27FC236}">
                <a16:creationId xmlns:a16="http://schemas.microsoft.com/office/drawing/2014/main" id="{9EABDE7D-DC2F-50FF-38A0-E6A8FCCD53F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B3B755A-2A9D-76A2-B644-E25027FD910C}"/>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159177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C68F4-7CE3-2531-BE21-BA4D7CC3D48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DA6EC27C-7BD5-67E6-D8A9-ED4FAD05A25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12927998-4E36-53B0-FBAB-4CEEEC220336}"/>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5" name="Marcador de pie de página 4">
            <a:extLst>
              <a:ext uri="{FF2B5EF4-FFF2-40B4-BE49-F238E27FC236}">
                <a16:creationId xmlns:a16="http://schemas.microsoft.com/office/drawing/2014/main" id="{E84EB70A-94FC-4266-9830-F8C9ECBA1B5C}"/>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C0BF469-56C4-65CC-2B34-4A80B10E0A02}"/>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921325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81EE66-2078-12A1-0E4D-10BF968CBF6E}"/>
              </a:ext>
            </a:extLst>
          </p:cNvPr>
          <p:cNvSpPr>
            <a:spLocks noGrp="1"/>
          </p:cNvSpPr>
          <p:nvPr>
            <p:ph type="title"/>
          </p:nvPr>
        </p:nvSpPr>
        <p:spPr>
          <a:xfrm>
            <a:off x="831852"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9C74AD45-1EC1-0EC7-8A91-7932C3913396}"/>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18612C7-9536-2AB1-5F71-829F950D1CF2}"/>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5" name="Marcador de pie de página 4">
            <a:extLst>
              <a:ext uri="{FF2B5EF4-FFF2-40B4-BE49-F238E27FC236}">
                <a16:creationId xmlns:a16="http://schemas.microsoft.com/office/drawing/2014/main" id="{F477A7B0-BDC7-F1F6-9295-261A53A4A759}"/>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5E899BB-32F9-D76E-0C1E-43063B0DB31E}"/>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195607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C893E2-BA96-5E5F-0826-B97505FD3271}"/>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4676B6E3-498A-3EE5-989B-D00B070FB08B}"/>
              </a:ext>
            </a:extLst>
          </p:cNvPr>
          <p:cNvSpPr>
            <a:spLocks noGrp="1"/>
          </p:cNvSpPr>
          <p:nvPr>
            <p:ph sz="half" idx="1"/>
          </p:nvPr>
        </p:nvSpPr>
        <p:spPr>
          <a:xfrm>
            <a:off x="838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5FC2C7A7-5536-381C-EF9F-3F902AD31AE7}"/>
              </a:ext>
            </a:extLst>
          </p:cNvPr>
          <p:cNvSpPr>
            <a:spLocks noGrp="1"/>
          </p:cNvSpPr>
          <p:nvPr>
            <p:ph sz="half" idx="2"/>
          </p:nvPr>
        </p:nvSpPr>
        <p:spPr>
          <a:xfrm>
            <a:off x="6172201"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13E9EBF7-BBFE-5059-EF07-D8B01D736281}"/>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6" name="Marcador de pie de página 5">
            <a:extLst>
              <a:ext uri="{FF2B5EF4-FFF2-40B4-BE49-F238E27FC236}">
                <a16:creationId xmlns:a16="http://schemas.microsoft.com/office/drawing/2014/main" id="{6DC9993F-920F-0C0F-6EF9-15BCDE5685EE}"/>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CB8336C7-960D-A54D-3F2B-9361892DB500}"/>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333518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3FE99F-27BF-34EE-F2B8-D8DC9D374601}"/>
              </a:ext>
            </a:extLst>
          </p:cNvPr>
          <p:cNvSpPr>
            <a:spLocks noGrp="1"/>
          </p:cNvSpPr>
          <p:nvPr>
            <p:ph type="title"/>
          </p:nvPr>
        </p:nvSpPr>
        <p:spPr>
          <a:xfrm>
            <a:off x="839789"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B37C7CDF-8297-9C71-B7B0-5EFC7E608595}"/>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F5F6F87-21DE-DF3F-BDC2-10DA1433939C}"/>
              </a:ext>
            </a:extLst>
          </p:cNvPr>
          <p:cNvSpPr>
            <a:spLocks noGrp="1"/>
          </p:cNvSpPr>
          <p:nvPr>
            <p:ph sz="half" idx="2"/>
          </p:nvPr>
        </p:nvSpPr>
        <p:spPr>
          <a:xfrm>
            <a:off x="839789" y="2505076"/>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F9AB85C8-D320-FF59-2BBB-2F4507779526}"/>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3082746-C813-ED78-27C9-C4624C533356}"/>
              </a:ext>
            </a:extLst>
          </p:cNvPr>
          <p:cNvSpPr>
            <a:spLocks noGrp="1"/>
          </p:cNvSpPr>
          <p:nvPr>
            <p:ph sz="quarter" idx="4"/>
          </p:nvPr>
        </p:nvSpPr>
        <p:spPr>
          <a:xfrm>
            <a:off x="6172202" y="2505076"/>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D16BC255-E517-6441-E35A-2F8FB5F9A952}"/>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8" name="Marcador de pie de página 7">
            <a:extLst>
              <a:ext uri="{FF2B5EF4-FFF2-40B4-BE49-F238E27FC236}">
                <a16:creationId xmlns:a16="http://schemas.microsoft.com/office/drawing/2014/main" id="{F4A0F1F3-5A15-E717-94CC-2813019B7366}"/>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208DD8BD-3048-2837-1F25-96BD8FEC58DE}"/>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378830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31D2DB-62BC-3195-E7C5-3BA0CB6AB00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C79556AD-17CC-0B18-BEE0-1707061B1E5C}"/>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4" name="Marcador de pie de página 3">
            <a:extLst>
              <a:ext uri="{FF2B5EF4-FFF2-40B4-BE49-F238E27FC236}">
                <a16:creationId xmlns:a16="http://schemas.microsoft.com/office/drawing/2014/main" id="{52603964-2E36-08EE-8859-399B6D9B5A8E}"/>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3044B711-CCE0-CA9C-F903-B35C267887CA}"/>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204416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8AAD982-A28F-7FB4-7E19-D4A7AB4F2165}"/>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3" name="Marcador de pie de página 2">
            <a:extLst>
              <a:ext uri="{FF2B5EF4-FFF2-40B4-BE49-F238E27FC236}">
                <a16:creationId xmlns:a16="http://schemas.microsoft.com/office/drawing/2014/main" id="{72FA203E-E834-6BF0-6135-A5A1C262787C}"/>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47447D78-35E2-BB9F-92FA-55140636E826}"/>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70449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D5C2C9-495E-8AD1-929B-2524EBDF7394}"/>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9B117147-D09E-DED6-087D-4730A394D3D5}"/>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5BB29F12-236D-6E58-9E74-7884C6991DDC}"/>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49B55A4-4ACB-C136-4E79-248122A5ADC1}"/>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6" name="Marcador de pie de página 5">
            <a:extLst>
              <a:ext uri="{FF2B5EF4-FFF2-40B4-BE49-F238E27FC236}">
                <a16:creationId xmlns:a16="http://schemas.microsoft.com/office/drawing/2014/main" id="{0602F190-F58E-244A-6B07-492F11DE9CFC}"/>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E6D7D2B-39A0-03C3-527D-358D1365CA6F}"/>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2579171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C421D3-78F4-5E16-5350-F286E235C8BA}"/>
              </a:ext>
            </a:extLst>
          </p:cNvPr>
          <p:cNvSpPr>
            <a:spLocks noGrp="1"/>
          </p:cNvSpPr>
          <p:nvPr>
            <p:ph type="title"/>
          </p:nvPr>
        </p:nvSpPr>
        <p:spPr>
          <a:xfrm>
            <a:off x="839790" y="457200"/>
            <a:ext cx="3932236"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11BE6CCE-067A-3C71-0649-BEB33888A095}"/>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s-PE"/>
          </a:p>
        </p:txBody>
      </p:sp>
      <p:sp>
        <p:nvSpPr>
          <p:cNvPr id="4" name="Marcador de texto 3">
            <a:extLst>
              <a:ext uri="{FF2B5EF4-FFF2-40B4-BE49-F238E27FC236}">
                <a16:creationId xmlns:a16="http://schemas.microsoft.com/office/drawing/2014/main" id="{00FC684B-7470-B285-78C5-5694B9B9F695}"/>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602E8D5-D93B-E09B-809C-53E787190F45}"/>
              </a:ext>
            </a:extLst>
          </p:cNvPr>
          <p:cNvSpPr>
            <a:spLocks noGrp="1"/>
          </p:cNvSpPr>
          <p:nvPr>
            <p:ph type="dt" sz="half" idx="10"/>
          </p:nvPr>
        </p:nvSpPr>
        <p:spPr/>
        <p:txBody>
          <a:bodyPr/>
          <a:lstStyle/>
          <a:p>
            <a:fld id="{7F82A3AA-141A-41F4-B885-7C0DA492829F}" type="datetimeFigureOut">
              <a:rPr lang="es-PE" smtClean="0"/>
              <a:t>4/03/2024</a:t>
            </a:fld>
            <a:endParaRPr lang="es-PE"/>
          </a:p>
        </p:txBody>
      </p:sp>
      <p:sp>
        <p:nvSpPr>
          <p:cNvPr id="6" name="Marcador de pie de página 5">
            <a:extLst>
              <a:ext uri="{FF2B5EF4-FFF2-40B4-BE49-F238E27FC236}">
                <a16:creationId xmlns:a16="http://schemas.microsoft.com/office/drawing/2014/main" id="{2D82DF9F-ED16-AF7B-D5AE-F39ACE286A3A}"/>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D8E7D319-8539-2C51-D54A-D0EE062666C4}"/>
              </a:ext>
            </a:extLst>
          </p:cNvPr>
          <p:cNvSpPr>
            <a:spLocks noGrp="1"/>
          </p:cNvSpPr>
          <p:nvPr>
            <p:ph type="sldNum" sz="quarter" idx="12"/>
          </p:nvPr>
        </p:nvSpPr>
        <p:spPr/>
        <p:txBody>
          <a:bodyPr/>
          <a:lstStyle/>
          <a:p>
            <a:fld id="{345CC086-BE1A-4B03-857E-C81769EE3B30}" type="slidenum">
              <a:rPr lang="es-PE" smtClean="0"/>
              <a:t>‹#›</a:t>
            </a:fld>
            <a:endParaRPr lang="es-PE"/>
          </a:p>
        </p:txBody>
      </p:sp>
    </p:spTree>
    <p:extLst>
      <p:ext uri="{BB962C8B-B14F-4D97-AF65-F5344CB8AC3E}">
        <p14:creationId xmlns:p14="http://schemas.microsoft.com/office/powerpoint/2010/main" val="296518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4A1D88C-39FB-D86D-35FE-0EE4B3EE5D38}"/>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A82FD8E4-161A-B4F7-305E-1026F980DE3D}"/>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26F4089-D0F0-B4A6-50F0-69315DCC2F0E}"/>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2A3AA-141A-41F4-B885-7C0DA492829F}" type="datetimeFigureOut">
              <a:rPr lang="es-PE" smtClean="0"/>
              <a:t>4/03/2024</a:t>
            </a:fld>
            <a:endParaRPr lang="es-PE"/>
          </a:p>
        </p:txBody>
      </p:sp>
      <p:sp>
        <p:nvSpPr>
          <p:cNvPr id="5" name="Marcador de pie de página 4">
            <a:extLst>
              <a:ext uri="{FF2B5EF4-FFF2-40B4-BE49-F238E27FC236}">
                <a16:creationId xmlns:a16="http://schemas.microsoft.com/office/drawing/2014/main" id="{D07A4DEB-5583-3DF0-9510-799D3D8AA691}"/>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BE831ABE-D756-11B3-B821-DCBB8C5FD3C3}"/>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CC086-BE1A-4B03-857E-C81769EE3B30}" type="slidenum">
              <a:rPr lang="es-PE" smtClean="0"/>
              <a:t>‹#›</a:t>
            </a:fld>
            <a:endParaRPr lang="es-PE"/>
          </a:p>
        </p:txBody>
      </p:sp>
    </p:spTree>
    <p:extLst>
      <p:ext uri="{BB962C8B-B14F-4D97-AF65-F5344CB8AC3E}">
        <p14:creationId xmlns:p14="http://schemas.microsoft.com/office/powerpoint/2010/main" val="649279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9E5747C4-FC1A-B261-DDC2-1E23B8651934}"/>
              </a:ext>
            </a:extLst>
          </p:cNvPr>
          <p:cNvSpPr txBox="1"/>
          <p:nvPr/>
        </p:nvSpPr>
        <p:spPr>
          <a:xfrm>
            <a:off x="7219312" y="3058158"/>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dirty="0">
                <a:solidFill>
                  <a:schemeClr val="tx2"/>
                </a:solidFill>
                <a:latin typeface="+mj-lt"/>
                <a:ea typeface="+mj-ea"/>
                <a:cs typeface="+mj-cs"/>
              </a:rPr>
              <a:t>Florerías </a:t>
            </a:r>
            <a:r>
              <a:rPr lang="en-US" sz="4000" dirty="0" err="1">
                <a:solidFill>
                  <a:schemeClr val="tx2"/>
                </a:solidFill>
                <a:latin typeface="+mj-lt"/>
                <a:ea typeface="+mj-ea"/>
                <a:cs typeface="+mj-cs"/>
              </a:rPr>
              <a:t>en</a:t>
            </a:r>
            <a:r>
              <a:rPr lang="en-US" sz="4000" dirty="0">
                <a:solidFill>
                  <a:schemeClr val="tx2"/>
                </a:solidFill>
                <a:latin typeface="+mj-lt"/>
                <a:ea typeface="+mj-ea"/>
                <a:cs typeface="+mj-cs"/>
              </a:rPr>
              <a:t> Lima</a:t>
            </a:r>
          </a:p>
        </p:txBody>
      </p:sp>
      <p:pic>
        <p:nvPicPr>
          <p:cNvPr id="8" name="Graphic 7" descr="Flor">
            <a:extLst>
              <a:ext uri="{FF2B5EF4-FFF2-40B4-BE49-F238E27FC236}">
                <a16:creationId xmlns:a16="http://schemas.microsoft.com/office/drawing/2014/main" id="{E08618B2-B720-BCD1-1614-059C0477CE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937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5" y="6115502"/>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4"/>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45E835AC-A255-6D5C-8B30-6812C412D9DC}"/>
              </a:ext>
            </a:extLst>
          </p:cNvPr>
          <p:cNvPicPr>
            <a:picLocks noChangeAspect="1"/>
          </p:cNvPicPr>
          <p:nvPr/>
        </p:nvPicPr>
        <p:blipFill>
          <a:blip r:embed="rId2"/>
          <a:stretch>
            <a:fillRect/>
          </a:stretch>
        </p:blipFill>
        <p:spPr>
          <a:xfrm>
            <a:off x="11392022" y="6107296"/>
            <a:ext cx="586444" cy="619979"/>
          </a:xfrm>
          <a:prstGeom prst="rect">
            <a:avLst/>
          </a:prstGeom>
        </p:spPr>
      </p:pic>
      <p:sp>
        <p:nvSpPr>
          <p:cNvPr id="9" name="CuadroTexto 8">
            <a:extLst>
              <a:ext uri="{FF2B5EF4-FFF2-40B4-BE49-F238E27FC236}">
                <a16:creationId xmlns:a16="http://schemas.microsoft.com/office/drawing/2014/main" id="{693C0A28-5D81-2BE4-ACBF-DDA8330BF5B2}"/>
              </a:ext>
            </a:extLst>
          </p:cNvPr>
          <p:cNvSpPr txBox="1"/>
          <p:nvPr/>
        </p:nvSpPr>
        <p:spPr>
          <a:xfrm>
            <a:off x="9901101" y="6285060"/>
            <a:ext cx="2150524" cy="336165"/>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1443" dirty="0">
                <a:solidFill>
                  <a:schemeClr val="tx2"/>
                </a:solidFill>
                <a:latin typeface="+mj-lt"/>
                <a:ea typeface="+mj-ea"/>
                <a:cs typeface="+mj-cs"/>
              </a:rPr>
              <a:t>Florerías </a:t>
            </a:r>
            <a:r>
              <a:rPr lang="en-US" sz="1443" dirty="0" err="1">
                <a:solidFill>
                  <a:schemeClr val="tx2"/>
                </a:solidFill>
                <a:latin typeface="+mj-lt"/>
                <a:ea typeface="+mj-ea"/>
                <a:cs typeface="+mj-cs"/>
              </a:rPr>
              <a:t>en</a:t>
            </a:r>
            <a:r>
              <a:rPr lang="en-US" sz="1443" dirty="0">
                <a:solidFill>
                  <a:schemeClr val="tx2"/>
                </a:solidFill>
                <a:latin typeface="+mj-lt"/>
                <a:ea typeface="+mj-ea"/>
                <a:cs typeface="+mj-cs"/>
              </a:rPr>
              <a:t> Lima</a:t>
            </a:r>
            <a:endParaRPr lang="en-US" sz="16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17E999DB-9188-8134-CC40-31290F2CB013}"/>
              </a:ext>
            </a:extLst>
          </p:cNvPr>
          <p:cNvSpPr txBox="1"/>
          <p:nvPr/>
        </p:nvSpPr>
        <p:spPr>
          <a:xfrm>
            <a:off x="786653" y="512759"/>
            <a:ext cx="962764" cy="461665"/>
          </a:xfrm>
          <a:prstGeom prst="rect">
            <a:avLst/>
          </a:prstGeom>
          <a:noFill/>
        </p:spPr>
        <p:txBody>
          <a:bodyPr wrap="none" rtlCol="0">
            <a:spAutoFit/>
          </a:bodyPr>
          <a:lstStyle/>
          <a:p>
            <a:r>
              <a:rPr lang="es-ES" sz="2400" dirty="0"/>
              <a:t>Épicas</a:t>
            </a:r>
            <a:endParaRPr lang="es-PE" sz="2400" dirty="0"/>
          </a:p>
        </p:txBody>
      </p:sp>
      <p:sp>
        <p:nvSpPr>
          <p:cNvPr id="2" name="Rectángulo redondeado 1"/>
          <p:cNvSpPr/>
          <p:nvPr/>
        </p:nvSpPr>
        <p:spPr>
          <a:xfrm>
            <a:off x="529579" y="1178218"/>
            <a:ext cx="10676132" cy="55249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CuadroTexto 4">
            <a:extLst>
              <a:ext uri="{FF2B5EF4-FFF2-40B4-BE49-F238E27FC236}">
                <a16:creationId xmlns:a16="http://schemas.microsoft.com/office/drawing/2014/main" id="{B9CA76DF-844B-26CA-8477-FAD8601D0713}"/>
              </a:ext>
            </a:extLst>
          </p:cNvPr>
          <p:cNvSpPr txBox="1"/>
          <p:nvPr/>
        </p:nvSpPr>
        <p:spPr>
          <a:xfrm>
            <a:off x="992682" y="1275613"/>
            <a:ext cx="2512290" cy="369332"/>
          </a:xfrm>
          <a:prstGeom prst="rect">
            <a:avLst/>
          </a:prstGeom>
          <a:noFill/>
        </p:spPr>
        <p:txBody>
          <a:bodyPr wrap="square" rtlCol="0">
            <a:spAutoFit/>
          </a:bodyPr>
          <a:lstStyle/>
          <a:p>
            <a:r>
              <a:rPr lang="es-ES" dirty="0"/>
              <a:t>Equipos/ Administración</a:t>
            </a:r>
          </a:p>
        </p:txBody>
      </p:sp>
      <p:sp>
        <p:nvSpPr>
          <p:cNvPr id="22" name="Rectángulo redondeado 21"/>
          <p:cNvSpPr/>
          <p:nvPr/>
        </p:nvSpPr>
        <p:spPr>
          <a:xfrm>
            <a:off x="529578" y="1792106"/>
            <a:ext cx="3472872" cy="4796925"/>
          </a:xfrm>
          <a:prstGeom prst="roundRect">
            <a:avLst>
              <a:gd name="adj" fmla="val 3103"/>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CuadroTexto 14">
            <a:extLst>
              <a:ext uri="{FF2B5EF4-FFF2-40B4-BE49-F238E27FC236}">
                <a16:creationId xmlns:a16="http://schemas.microsoft.com/office/drawing/2014/main" id="{B9CA76DF-844B-26CA-8477-FAD8601D0713}"/>
              </a:ext>
            </a:extLst>
          </p:cNvPr>
          <p:cNvSpPr txBox="1"/>
          <p:nvPr/>
        </p:nvSpPr>
        <p:spPr>
          <a:xfrm>
            <a:off x="694433" y="2912197"/>
            <a:ext cx="3123287" cy="523220"/>
          </a:xfrm>
          <a:prstGeom prst="rect">
            <a:avLst/>
          </a:prstGeom>
          <a:noFill/>
        </p:spPr>
        <p:txBody>
          <a:bodyPr wrap="square" rtlCol="0">
            <a:spAutoFit/>
          </a:bodyPr>
          <a:lstStyle/>
          <a:p>
            <a:r>
              <a:rPr lang="es-ES" sz="1400" dirty="0"/>
              <a:t>Habilitar recursos:  incluye funcional, arquitecto, desarrollador, fotógrafo</a:t>
            </a:r>
          </a:p>
        </p:txBody>
      </p:sp>
      <p:sp>
        <p:nvSpPr>
          <p:cNvPr id="18" name="CuadroTexto 17">
            <a:extLst>
              <a:ext uri="{FF2B5EF4-FFF2-40B4-BE49-F238E27FC236}">
                <a16:creationId xmlns:a16="http://schemas.microsoft.com/office/drawing/2014/main" id="{B9CA76DF-844B-26CA-8477-FAD8601D0713}"/>
              </a:ext>
            </a:extLst>
          </p:cNvPr>
          <p:cNvSpPr txBox="1"/>
          <p:nvPr/>
        </p:nvSpPr>
        <p:spPr>
          <a:xfrm>
            <a:off x="694433" y="1944916"/>
            <a:ext cx="3123287" cy="738664"/>
          </a:xfrm>
          <a:prstGeom prst="rect">
            <a:avLst/>
          </a:prstGeom>
          <a:noFill/>
        </p:spPr>
        <p:txBody>
          <a:bodyPr wrap="square" rtlCol="0">
            <a:spAutoFit/>
          </a:bodyPr>
          <a:lstStyle/>
          <a:p>
            <a:r>
              <a:rPr lang="es-ES" sz="1400" dirty="0"/>
              <a:t>Generar empresa a través del cual se emitirán los comprobantes de compra y pago de recursos</a:t>
            </a:r>
          </a:p>
        </p:txBody>
      </p:sp>
      <p:sp>
        <p:nvSpPr>
          <p:cNvPr id="19" name="CuadroTexto 18">
            <a:extLst>
              <a:ext uri="{FF2B5EF4-FFF2-40B4-BE49-F238E27FC236}">
                <a16:creationId xmlns:a16="http://schemas.microsoft.com/office/drawing/2014/main" id="{B9CA76DF-844B-26CA-8477-FAD8601D0713}"/>
              </a:ext>
            </a:extLst>
          </p:cNvPr>
          <p:cNvSpPr txBox="1"/>
          <p:nvPr/>
        </p:nvSpPr>
        <p:spPr>
          <a:xfrm>
            <a:off x="694433" y="3677474"/>
            <a:ext cx="3123287" cy="738664"/>
          </a:xfrm>
          <a:prstGeom prst="rect">
            <a:avLst/>
          </a:prstGeom>
          <a:noFill/>
        </p:spPr>
        <p:txBody>
          <a:bodyPr wrap="square" rtlCol="0">
            <a:spAutoFit/>
          </a:bodyPr>
          <a:lstStyle/>
          <a:p>
            <a:r>
              <a:rPr lang="es-ES" sz="1400" dirty="0"/>
              <a:t>Habilitar plataforma que permita realizar la construcción de ambientes pre productivos, productivo</a:t>
            </a:r>
          </a:p>
        </p:txBody>
      </p:sp>
      <p:sp>
        <p:nvSpPr>
          <p:cNvPr id="24" name="Rectángulo redondeado 23"/>
          <p:cNvSpPr/>
          <p:nvPr/>
        </p:nvSpPr>
        <p:spPr>
          <a:xfrm>
            <a:off x="4131205" y="1792105"/>
            <a:ext cx="3472872" cy="4796925"/>
          </a:xfrm>
          <a:prstGeom prst="roundRect">
            <a:avLst>
              <a:gd name="adj" fmla="val 3103"/>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ángulo redondeado 25"/>
          <p:cNvSpPr/>
          <p:nvPr/>
        </p:nvSpPr>
        <p:spPr>
          <a:xfrm>
            <a:off x="7732838" y="1799526"/>
            <a:ext cx="3472872" cy="4796925"/>
          </a:xfrm>
          <a:prstGeom prst="roundRect">
            <a:avLst>
              <a:gd name="adj" fmla="val 3103"/>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uadroTexto 12">
            <a:extLst>
              <a:ext uri="{FF2B5EF4-FFF2-40B4-BE49-F238E27FC236}">
                <a16:creationId xmlns:a16="http://schemas.microsoft.com/office/drawing/2014/main" id="{B9CA76DF-844B-26CA-8477-FAD8601D0713}"/>
              </a:ext>
            </a:extLst>
          </p:cNvPr>
          <p:cNvSpPr txBox="1"/>
          <p:nvPr/>
        </p:nvSpPr>
        <p:spPr>
          <a:xfrm>
            <a:off x="5307349" y="1275613"/>
            <a:ext cx="1182741" cy="369332"/>
          </a:xfrm>
          <a:prstGeom prst="rect">
            <a:avLst/>
          </a:prstGeom>
          <a:noFill/>
        </p:spPr>
        <p:txBody>
          <a:bodyPr wrap="square" rtlCol="0">
            <a:spAutoFit/>
          </a:bodyPr>
          <a:lstStyle/>
          <a:p>
            <a:r>
              <a:rPr lang="es-ES" dirty="0"/>
              <a:t>WEB</a:t>
            </a:r>
          </a:p>
        </p:txBody>
      </p:sp>
      <p:sp>
        <p:nvSpPr>
          <p:cNvPr id="14" name="CuadroTexto 13">
            <a:extLst>
              <a:ext uri="{FF2B5EF4-FFF2-40B4-BE49-F238E27FC236}">
                <a16:creationId xmlns:a16="http://schemas.microsoft.com/office/drawing/2014/main" id="{B9CA76DF-844B-26CA-8477-FAD8601D0713}"/>
              </a:ext>
            </a:extLst>
          </p:cNvPr>
          <p:cNvSpPr txBox="1"/>
          <p:nvPr/>
        </p:nvSpPr>
        <p:spPr>
          <a:xfrm>
            <a:off x="8586780" y="1275613"/>
            <a:ext cx="1182741" cy="369332"/>
          </a:xfrm>
          <a:prstGeom prst="rect">
            <a:avLst/>
          </a:prstGeom>
          <a:noFill/>
        </p:spPr>
        <p:txBody>
          <a:bodyPr wrap="square" rtlCol="0">
            <a:spAutoFit/>
          </a:bodyPr>
          <a:lstStyle/>
          <a:p>
            <a:r>
              <a:rPr lang="es-ES" dirty="0"/>
              <a:t>Marketing</a:t>
            </a:r>
          </a:p>
        </p:txBody>
      </p:sp>
      <p:sp>
        <p:nvSpPr>
          <p:cNvPr id="28" name="CuadroTexto 27">
            <a:extLst>
              <a:ext uri="{FF2B5EF4-FFF2-40B4-BE49-F238E27FC236}">
                <a16:creationId xmlns:a16="http://schemas.microsoft.com/office/drawing/2014/main" id="{B9CA76DF-844B-26CA-8477-FAD8601D0713}"/>
              </a:ext>
            </a:extLst>
          </p:cNvPr>
          <p:cNvSpPr txBox="1"/>
          <p:nvPr/>
        </p:nvSpPr>
        <p:spPr>
          <a:xfrm>
            <a:off x="4130783" y="1944916"/>
            <a:ext cx="3123287" cy="738664"/>
          </a:xfrm>
          <a:prstGeom prst="rect">
            <a:avLst/>
          </a:prstGeom>
          <a:noFill/>
        </p:spPr>
        <p:txBody>
          <a:bodyPr wrap="square" rtlCol="0">
            <a:spAutoFit/>
          </a:bodyPr>
          <a:lstStyle/>
          <a:p>
            <a:r>
              <a:rPr lang="es-ES" sz="1400" dirty="0"/>
              <a:t>Home: Vista principal que muestre los accesos principales, además de conexiones con redes sociales.</a:t>
            </a:r>
          </a:p>
        </p:txBody>
      </p:sp>
      <p:sp>
        <p:nvSpPr>
          <p:cNvPr id="32" name="CuadroTexto 31">
            <a:extLst>
              <a:ext uri="{FF2B5EF4-FFF2-40B4-BE49-F238E27FC236}">
                <a16:creationId xmlns:a16="http://schemas.microsoft.com/office/drawing/2014/main" id="{B9CA76DF-844B-26CA-8477-FAD8601D0713}"/>
              </a:ext>
            </a:extLst>
          </p:cNvPr>
          <p:cNvSpPr txBox="1"/>
          <p:nvPr/>
        </p:nvSpPr>
        <p:spPr>
          <a:xfrm>
            <a:off x="4130783" y="2744972"/>
            <a:ext cx="3123287" cy="1384995"/>
          </a:xfrm>
          <a:prstGeom prst="rect">
            <a:avLst/>
          </a:prstGeom>
          <a:noFill/>
        </p:spPr>
        <p:txBody>
          <a:bodyPr wrap="square" rtlCol="0">
            <a:spAutoFit/>
          </a:bodyPr>
          <a:lstStyle/>
          <a:p>
            <a:r>
              <a:rPr lang="es-ES" sz="1400" dirty="0"/>
              <a:t>Carga Masiva  de Productos: El proceso debe tener diferenciador de proveedores, productos, opción de cargar campañas temporales y un </a:t>
            </a:r>
            <a:r>
              <a:rPr lang="es-ES" sz="1400" dirty="0" err="1"/>
              <a:t>flag</a:t>
            </a:r>
            <a:r>
              <a:rPr lang="es-ES" sz="1400" dirty="0"/>
              <a:t> que defina si el producto se muestra en la vista principal.</a:t>
            </a:r>
          </a:p>
        </p:txBody>
      </p:sp>
      <p:sp>
        <p:nvSpPr>
          <p:cNvPr id="34" name="CuadroTexto 33">
            <a:extLst>
              <a:ext uri="{FF2B5EF4-FFF2-40B4-BE49-F238E27FC236}">
                <a16:creationId xmlns:a16="http://schemas.microsoft.com/office/drawing/2014/main" id="{B9CA76DF-844B-26CA-8477-FAD8601D0713}"/>
              </a:ext>
            </a:extLst>
          </p:cNvPr>
          <p:cNvSpPr txBox="1"/>
          <p:nvPr/>
        </p:nvSpPr>
        <p:spPr>
          <a:xfrm>
            <a:off x="4130783" y="4136568"/>
            <a:ext cx="3491220" cy="307777"/>
          </a:xfrm>
          <a:prstGeom prst="rect">
            <a:avLst/>
          </a:prstGeom>
          <a:noFill/>
        </p:spPr>
        <p:txBody>
          <a:bodyPr wrap="square" rtlCol="0">
            <a:spAutoFit/>
          </a:bodyPr>
          <a:lstStyle/>
          <a:p>
            <a:r>
              <a:rPr lang="es-ES" sz="1400" dirty="0"/>
              <a:t>Pantalla de Venta Productos Ramo de Flores</a:t>
            </a:r>
          </a:p>
        </p:txBody>
      </p:sp>
      <p:sp>
        <p:nvSpPr>
          <p:cNvPr id="35" name="CuadroTexto 34">
            <a:extLst>
              <a:ext uri="{FF2B5EF4-FFF2-40B4-BE49-F238E27FC236}">
                <a16:creationId xmlns:a16="http://schemas.microsoft.com/office/drawing/2014/main" id="{B9CA76DF-844B-26CA-8477-FAD8601D0713}"/>
              </a:ext>
            </a:extLst>
          </p:cNvPr>
          <p:cNvSpPr txBox="1"/>
          <p:nvPr/>
        </p:nvSpPr>
        <p:spPr>
          <a:xfrm>
            <a:off x="4130783" y="4454738"/>
            <a:ext cx="3362462" cy="307777"/>
          </a:xfrm>
          <a:prstGeom prst="rect">
            <a:avLst/>
          </a:prstGeom>
          <a:noFill/>
        </p:spPr>
        <p:txBody>
          <a:bodyPr wrap="square" rtlCol="0">
            <a:spAutoFit/>
          </a:bodyPr>
          <a:lstStyle/>
          <a:p>
            <a:r>
              <a:rPr lang="es-ES" sz="1400" dirty="0"/>
              <a:t>Pantalla de Venta Productos Arreglo Floral</a:t>
            </a:r>
          </a:p>
        </p:txBody>
      </p:sp>
      <p:sp>
        <p:nvSpPr>
          <p:cNvPr id="36" name="CuadroTexto 35">
            <a:extLst>
              <a:ext uri="{FF2B5EF4-FFF2-40B4-BE49-F238E27FC236}">
                <a16:creationId xmlns:a16="http://schemas.microsoft.com/office/drawing/2014/main" id="{B9CA76DF-844B-26CA-8477-FAD8601D0713}"/>
              </a:ext>
            </a:extLst>
          </p:cNvPr>
          <p:cNvSpPr txBox="1"/>
          <p:nvPr/>
        </p:nvSpPr>
        <p:spPr>
          <a:xfrm>
            <a:off x="4130783" y="4750051"/>
            <a:ext cx="3123287" cy="307777"/>
          </a:xfrm>
          <a:prstGeom prst="rect">
            <a:avLst/>
          </a:prstGeom>
          <a:noFill/>
        </p:spPr>
        <p:txBody>
          <a:bodyPr wrap="square" rtlCol="0">
            <a:spAutoFit/>
          </a:bodyPr>
          <a:lstStyle/>
          <a:p>
            <a:r>
              <a:rPr lang="es-ES" sz="1400" dirty="0"/>
              <a:t>Pantalla de Venta  Productos para Él</a:t>
            </a:r>
          </a:p>
        </p:txBody>
      </p:sp>
      <p:sp>
        <p:nvSpPr>
          <p:cNvPr id="37" name="CuadroTexto 36">
            <a:extLst>
              <a:ext uri="{FF2B5EF4-FFF2-40B4-BE49-F238E27FC236}">
                <a16:creationId xmlns:a16="http://schemas.microsoft.com/office/drawing/2014/main" id="{B9CA76DF-844B-26CA-8477-FAD8601D0713}"/>
              </a:ext>
            </a:extLst>
          </p:cNvPr>
          <p:cNvSpPr txBox="1"/>
          <p:nvPr/>
        </p:nvSpPr>
        <p:spPr>
          <a:xfrm>
            <a:off x="4130783" y="5028043"/>
            <a:ext cx="3123287" cy="307777"/>
          </a:xfrm>
          <a:prstGeom prst="rect">
            <a:avLst/>
          </a:prstGeom>
          <a:noFill/>
        </p:spPr>
        <p:txBody>
          <a:bodyPr wrap="square" rtlCol="0">
            <a:spAutoFit/>
          </a:bodyPr>
          <a:lstStyle/>
          <a:p>
            <a:r>
              <a:rPr lang="es-ES" sz="1400" dirty="0"/>
              <a:t>Pantalla de Venta Productos para Ella</a:t>
            </a:r>
          </a:p>
        </p:txBody>
      </p:sp>
      <p:sp>
        <p:nvSpPr>
          <p:cNvPr id="38" name="CuadroTexto 37">
            <a:extLst>
              <a:ext uri="{FF2B5EF4-FFF2-40B4-BE49-F238E27FC236}">
                <a16:creationId xmlns:a16="http://schemas.microsoft.com/office/drawing/2014/main" id="{B9CA76DF-844B-26CA-8477-FAD8601D0713}"/>
              </a:ext>
            </a:extLst>
          </p:cNvPr>
          <p:cNvSpPr txBox="1"/>
          <p:nvPr/>
        </p:nvSpPr>
        <p:spPr>
          <a:xfrm>
            <a:off x="4130783" y="5328071"/>
            <a:ext cx="3734726" cy="307777"/>
          </a:xfrm>
          <a:prstGeom prst="rect">
            <a:avLst/>
          </a:prstGeom>
          <a:noFill/>
        </p:spPr>
        <p:txBody>
          <a:bodyPr wrap="square" rtlCol="0">
            <a:spAutoFit/>
          </a:bodyPr>
          <a:lstStyle/>
          <a:p>
            <a:r>
              <a:rPr lang="es-ES" sz="1400" dirty="0"/>
              <a:t>Pantalla de Venta Productos Arreglos fúnebres</a:t>
            </a:r>
          </a:p>
        </p:txBody>
      </p:sp>
      <p:sp>
        <p:nvSpPr>
          <p:cNvPr id="39" name="CuadroTexto 38">
            <a:extLst>
              <a:ext uri="{FF2B5EF4-FFF2-40B4-BE49-F238E27FC236}">
                <a16:creationId xmlns:a16="http://schemas.microsoft.com/office/drawing/2014/main" id="{B9CA76DF-844B-26CA-8477-FAD8601D0713}"/>
              </a:ext>
            </a:extLst>
          </p:cNvPr>
          <p:cNvSpPr txBox="1"/>
          <p:nvPr/>
        </p:nvSpPr>
        <p:spPr>
          <a:xfrm>
            <a:off x="4130783" y="5643297"/>
            <a:ext cx="3123287" cy="307777"/>
          </a:xfrm>
          <a:prstGeom prst="rect">
            <a:avLst/>
          </a:prstGeom>
          <a:noFill/>
        </p:spPr>
        <p:txBody>
          <a:bodyPr wrap="square" rtlCol="0">
            <a:spAutoFit/>
          </a:bodyPr>
          <a:lstStyle/>
          <a:p>
            <a:r>
              <a:rPr lang="es-ES" sz="1400" dirty="0"/>
              <a:t>Pantalla de Venta Productos </a:t>
            </a:r>
            <a:r>
              <a:rPr lang="es-ES" sz="1400" dirty="0" err="1"/>
              <a:t>Chikitines</a:t>
            </a:r>
            <a:endParaRPr lang="es-ES" sz="1400" dirty="0"/>
          </a:p>
        </p:txBody>
      </p:sp>
      <p:sp>
        <p:nvSpPr>
          <p:cNvPr id="40" name="CuadroTexto 39">
            <a:extLst>
              <a:ext uri="{FF2B5EF4-FFF2-40B4-BE49-F238E27FC236}">
                <a16:creationId xmlns:a16="http://schemas.microsoft.com/office/drawing/2014/main" id="{B9CA76DF-844B-26CA-8477-FAD8601D0713}"/>
              </a:ext>
            </a:extLst>
          </p:cNvPr>
          <p:cNvSpPr txBox="1"/>
          <p:nvPr/>
        </p:nvSpPr>
        <p:spPr>
          <a:xfrm>
            <a:off x="4130783" y="5948194"/>
            <a:ext cx="3123287" cy="307777"/>
          </a:xfrm>
          <a:prstGeom prst="rect">
            <a:avLst/>
          </a:prstGeom>
          <a:noFill/>
        </p:spPr>
        <p:txBody>
          <a:bodyPr wrap="square" rtlCol="0">
            <a:spAutoFit/>
          </a:bodyPr>
          <a:lstStyle/>
          <a:p>
            <a:r>
              <a:rPr lang="es-ES" sz="1400" dirty="0"/>
              <a:t>Gestión de Pedidos</a:t>
            </a:r>
          </a:p>
        </p:txBody>
      </p:sp>
      <p:sp>
        <p:nvSpPr>
          <p:cNvPr id="41" name="CuadroTexto 40">
            <a:extLst>
              <a:ext uri="{FF2B5EF4-FFF2-40B4-BE49-F238E27FC236}">
                <a16:creationId xmlns:a16="http://schemas.microsoft.com/office/drawing/2014/main" id="{B9CA76DF-844B-26CA-8477-FAD8601D0713}"/>
              </a:ext>
            </a:extLst>
          </p:cNvPr>
          <p:cNvSpPr txBox="1"/>
          <p:nvPr/>
        </p:nvSpPr>
        <p:spPr>
          <a:xfrm>
            <a:off x="7787560" y="2868555"/>
            <a:ext cx="3477645" cy="523220"/>
          </a:xfrm>
          <a:prstGeom prst="rect">
            <a:avLst/>
          </a:prstGeom>
          <a:noFill/>
        </p:spPr>
        <p:txBody>
          <a:bodyPr wrap="square" rtlCol="0">
            <a:spAutoFit/>
          </a:bodyPr>
          <a:lstStyle/>
          <a:p>
            <a:r>
              <a:rPr lang="es-ES" sz="1400" dirty="0"/>
              <a:t>Lograr las primeras 100 visitas a la página web</a:t>
            </a:r>
          </a:p>
        </p:txBody>
      </p:sp>
      <p:sp>
        <p:nvSpPr>
          <p:cNvPr id="42" name="CuadroTexto 41">
            <a:extLst>
              <a:ext uri="{FF2B5EF4-FFF2-40B4-BE49-F238E27FC236}">
                <a16:creationId xmlns:a16="http://schemas.microsoft.com/office/drawing/2014/main" id="{B9CA76DF-844B-26CA-8477-FAD8601D0713}"/>
              </a:ext>
            </a:extLst>
          </p:cNvPr>
          <p:cNvSpPr txBox="1"/>
          <p:nvPr/>
        </p:nvSpPr>
        <p:spPr>
          <a:xfrm>
            <a:off x="7784673" y="3460587"/>
            <a:ext cx="3477645" cy="307777"/>
          </a:xfrm>
          <a:prstGeom prst="rect">
            <a:avLst/>
          </a:prstGeom>
          <a:noFill/>
        </p:spPr>
        <p:txBody>
          <a:bodyPr wrap="square" rtlCol="0">
            <a:spAutoFit/>
          </a:bodyPr>
          <a:lstStyle/>
          <a:p>
            <a:r>
              <a:rPr lang="es-ES" sz="1400" dirty="0"/>
              <a:t>Lograr 500 visitas a la página web</a:t>
            </a:r>
          </a:p>
        </p:txBody>
      </p:sp>
      <p:sp>
        <p:nvSpPr>
          <p:cNvPr id="43" name="CuadroTexto 42">
            <a:extLst>
              <a:ext uri="{FF2B5EF4-FFF2-40B4-BE49-F238E27FC236}">
                <a16:creationId xmlns:a16="http://schemas.microsoft.com/office/drawing/2014/main" id="{B9CA76DF-844B-26CA-8477-FAD8601D0713}"/>
              </a:ext>
            </a:extLst>
          </p:cNvPr>
          <p:cNvSpPr txBox="1"/>
          <p:nvPr/>
        </p:nvSpPr>
        <p:spPr>
          <a:xfrm>
            <a:off x="7784672" y="3852756"/>
            <a:ext cx="3477645" cy="307777"/>
          </a:xfrm>
          <a:prstGeom prst="rect">
            <a:avLst/>
          </a:prstGeom>
          <a:noFill/>
        </p:spPr>
        <p:txBody>
          <a:bodyPr wrap="square" rtlCol="0">
            <a:spAutoFit/>
          </a:bodyPr>
          <a:lstStyle/>
          <a:p>
            <a:r>
              <a:rPr lang="es-ES" sz="1400" dirty="0"/>
              <a:t>Lograr 1 000 visitas a la página web</a:t>
            </a:r>
          </a:p>
        </p:txBody>
      </p:sp>
      <p:sp>
        <p:nvSpPr>
          <p:cNvPr id="44" name="CuadroTexto 43">
            <a:extLst>
              <a:ext uri="{FF2B5EF4-FFF2-40B4-BE49-F238E27FC236}">
                <a16:creationId xmlns:a16="http://schemas.microsoft.com/office/drawing/2014/main" id="{B9CA76DF-844B-26CA-8477-FAD8601D0713}"/>
              </a:ext>
            </a:extLst>
          </p:cNvPr>
          <p:cNvSpPr txBox="1"/>
          <p:nvPr/>
        </p:nvSpPr>
        <p:spPr>
          <a:xfrm>
            <a:off x="7798257" y="1837316"/>
            <a:ext cx="3477645" cy="523220"/>
          </a:xfrm>
          <a:prstGeom prst="rect">
            <a:avLst/>
          </a:prstGeom>
          <a:noFill/>
        </p:spPr>
        <p:txBody>
          <a:bodyPr wrap="square" rtlCol="0">
            <a:spAutoFit/>
          </a:bodyPr>
          <a:lstStyle/>
          <a:p>
            <a:r>
              <a:rPr lang="es-ES" sz="1400" dirty="0"/>
              <a:t>Habilitar redes sociales: Instagram, </a:t>
            </a:r>
            <a:r>
              <a:rPr lang="es-ES" sz="1400" dirty="0" err="1"/>
              <a:t>Ticktok</a:t>
            </a:r>
            <a:r>
              <a:rPr lang="es-ES" sz="1400" dirty="0"/>
              <a:t>, Facebook</a:t>
            </a:r>
          </a:p>
        </p:txBody>
      </p:sp>
      <p:sp>
        <p:nvSpPr>
          <p:cNvPr id="45" name="CuadroTexto 44">
            <a:extLst>
              <a:ext uri="{FF2B5EF4-FFF2-40B4-BE49-F238E27FC236}">
                <a16:creationId xmlns:a16="http://schemas.microsoft.com/office/drawing/2014/main" id="{B9CA76DF-844B-26CA-8477-FAD8601D0713}"/>
              </a:ext>
            </a:extLst>
          </p:cNvPr>
          <p:cNvSpPr txBox="1"/>
          <p:nvPr/>
        </p:nvSpPr>
        <p:spPr>
          <a:xfrm>
            <a:off x="7795370" y="2466295"/>
            <a:ext cx="3477645" cy="307777"/>
          </a:xfrm>
          <a:prstGeom prst="rect">
            <a:avLst/>
          </a:prstGeom>
          <a:noFill/>
        </p:spPr>
        <p:txBody>
          <a:bodyPr wrap="square" rtlCol="0">
            <a:spAutoFit/>
          </a:bodyPr>
          <a:lstStyle/>
          <a:p>
            <a:r>
              <a:rPr lang="es-ES" sz="1400" dirty="0"/>
              <a:t>Lograr 500 visitas a la página web</a:t>
            </a:r>
          </a:p>
        </p:txBody>
      </p:sp>
      <p:sp>
        <p:nvSpPr>
          <p:cNvPr id="46" name="CuadroTexto 45">
            <a:extLst>
              <a:ext uri="{FF2B5EF4-FFF2-40B4-BE49-F238E27FC236}">
                <a16:creationId xmlns:a16="http://schemas.microsoft.com/office/drawing/2014/main" id="{B9CA76DF-844B-26CA-8477-FAD8601D0713}"/>
              </a:ext>
            </a:extLst>
          </p:cNvPr>
          <p:cNvSpPr txBox="1"/>
          <p:nvPr/>
        </p:nvSpPr>
        <p:spPr>
          <a:xfrm>
            <a:off x="4139746" y="6249208"/>
            <a:ext cx="3123287" cy="307777"/>
          </a:xfrm>
          <a:prstGeom prst="rect">
            <a:avLst/>
          </a:prstGeom>
          <a:noFill/>
        </p:spPr>
        <p:txBody>
          <a:bodyPr wrap="square" rtlCol="0">
            <a:spAutoFit/>
          </a:bodyPr>
          <a:lstStyle/>
          <a:p>
            <a:r>
              <a:rPr lang="es-ES" sz="1400" dirty="0"/>
              <a:t>Reportes </a:t>
            </a:r>
          </a:p>
        </p:txBody>
      </p:sp>
    </p:spTree>
    <p:extLst>
      <p:ext uri="{BB962C8B-B14F-4D97-AF65-F5344CB8AC3E}">
        <p14:creationId xmlns:p14="http://schemas.microsoft.com/office/powerpoint/2010/main" val="1803304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06401" y="449942"/>
            <a:ext cx="1625600" cy="523220"/>
          </a:xfrm>
          <a:prstGeom prst="rect">
            <a:avLst/>
          </a:prstGeom>
          <a:noFill/>
        </p:spPr>
        <p:txBody>
          <a:bodyPr wrap="square" rtlCol="0">
            <a:spAutoFit/>
          </a:bodyPr>
          <a:lstStyle/>
          <a:p>
            <a:r>
              <a:rPr lang="es-MX" sz="2800" b="1" dirty="0"/>
              <a:t>Sprint 1</a:t>
            </a:r>
            <a:endParaRPr lang="en-US" sz="2800" b="1" dirty="0"/>
          </a:p>
        </p:txBody>
      </p:sp>
      <p:sp>
        <p:nvSpPr>
          <p:cNvPr id="5" name="CuadroTexto 4"/>
          <p:cNvSpPr txBox="1"/>
          <p:nvPr/>
        </p:nvSpPr>
        <p:spPr>
          <a:xfrm>
            <a:off x="1219201" y="1981199"/>
            <a:ext cx="1625600" cy="523220"/>
          </a:xfrm>
          <a:prstGeom prst="rect">
            <a:avLst/>
          </a:prstGeom>
          <a:noFill/>
        </p:spPr>
        <p:txBody>
          <a:bodyPr wrap="square" rtlCol="0">
            <a:spAutoFit/>
          </a:bodyPr>
          <a:lstStyle/>
          <a:p>
            <a:r>
              <a:rPr lang="es-MX" sz="2800" b="1" dirty="0"/>
              <a:t>Objetivo: </a:t>
            </a:r>
            <a:endParaRPr lang="en-US" sz="2800" b="1" dirty="0"/>
          </a:p>
        </p:txBody>
      </p:sp>
      <p:sp>
        <p:nvSpPr>
          <p:cNvPr id="6" name="CuadroTexto 5"/>
          <p:cNvSpPr txBox="1"/>
          <p:nvPr/>
        </p:nvSpPr>
        <p:spPr>
          <a:xfrm>
            <a:off x="2844801" y="1981199"/>
            <a:ext cx="7997370" cy="1815882"/>
          </a:xfrm>
          <a:prstGeom prst="rect">
            <a:avLst/>
          </a:prstGeom>
          <a:noFill/>
        </p:spPr>
        <p:txBody>
          <a:bodyPr wrap="square" rtlCol="0">
            <a:spAutoFit/>
          </a:bodyPr>
          <a:lstStyle/>
          <a:p>
            <a:r>
              <a:rPr lang="es-MX" sz="2800" b="1" dirty="0"/>
              <a:t>Lograr al menos 5 pedidos en 1 semana.</a:t>
            </a:r>
          </a:p>
          <a:p>
            <a:r>
              <a:rPr lang="es-MX" sz="2800" b="1" dirty="0"/>
              <a:t>F&amp;F buscando obtener </a:t>
            </a:r>
            <a:r>
              <a:rPr lang="es-MX" sz="2800" b="1" dirty="0" err="1"/>
              <a:t>feadback</a:t>
            </a:r>
            <a:r>
              <a:rPr lang="es-MX" sz="2800" b="1" dirty="0"/>
              <a:t> y madurez del proceso, en principio manual.</a:t>
            </a:r>
          </a:p>
          <a:p>
            <a:r>
              <a:rPr lang="es-MX" sz="2800" b="1" dirty="0"/>
              <a:t>Plazo 15 días</a:t>
            </a:r>
            <a:endParaRPr lang="en-US" sz="2800" b="1" dirty="0"/>
          </a:p>
        </p:txBody>
      </p:sp>
    </p:spTree>
    <p:extLst>
      <p:ext uri="{BB962C8B-B14F-4D97-AF65-F5344CB8AC3E}">
        <p14:creationId xmlns:p14="http://schemas.microsoft.com/office/powerpoint/2010/main" val="1566201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rotWithShape="1">
          <a:blip r:embed="rId2"/>
          <a:srcRect l="2540" t="20475" r="10317" b="20971"/>
          <a:stretch/>
        </p:blipFill>
        <p:spPr>
          <a:xfrm>
            <a:off x="4367155" y="595903"/>
            <a:ext cx="6257302" cy="2365009"/>
          </a:xfrm>
          <a:prstGeom prst="rect">
            <a:avLst/>
          </a:prstGeom>
        </p:spPr>
      </p:pic>
      <p:pic>
        <p:nvPicPr>
          <p:cNvPr id="5" name="Imagen 4"/>
          <p:cNvPicPr>
            <a:picLocks noChangeAspect="1"/>
          </p:cNvPicPr>
          <p:nvPr/>
        </p:nvPicPr>
        <p:blipFill rotWithShape="1">
          <a:blip r:embed="rId3"/>
          <a:srcRect l="2131" t="20595" r="3915" b="6227"/>
          <a:stretch/>
        </p:blipFill>
        <p:spPr>
          <a:xfrm>
            <a:off x="4942116" y="3164114"/>
            <a:ext cx="5346295" cy="2342313"/>
          </a:xfrm>
          <a:prstGeom prst="rect">
            <a:avLst/>
          </a:prstGeom>
        </p:spPr>
      </p:pic>
      <p:sp>
        <p:nvSpPr>
          <p:cNvPr id="7" name="CuadroTexto 6"/>
          <p:cNvSpPr txBox="1"/>
          <p:nvPr/>
        </p:nvSpPr>
        <p:spPr>
          <a:xfrm>
            <a:off x="333829" y="174171"/>
            <a:ext cx="1625600" cy="523220"/>
          </a:xfrm>
          <a:prstGeom prst="rect">
            <a:avLst/>
          </a:prstGeom>
          <a:noFill/>
        </p:spPr>
        <p:txBody>
          <a:bodyPr wrap="square" rtlCol="0">
            <a:spAutoFit/>
          </a:bodyPr>
          <a:lstStyle/>
          <a:p>
            <a:r>
              <a:rPr lang="es-MX" sz="2800" b="1" dirty="0"/>
              <a:t>HOME</a:t>
            </a:r>
            <a:endParaRPr lang="en-US" sz="2800" b="1" dirty="0"/>
          </a:p>
        </p:txBody>
      </p:sp>
      <p:sp>
        <p:nvSpPr>
          <p:cNvPr id="8" name="Llamada rectangular redondeada 7"/>
          <p:cNvSpPr/>
          <p:nvPr/>
        </p:nvSpPr>
        <p:spPr>
          <a:xfrm flipH="1">
            <a:off x="290286" y="892694"/>
            <a:ext cx="4145444" cy="1103085"/>
          </a:xfrm>
          <a:prstGeom prst="wedgeRoundRectCallout">
            <a:avLst>
              <a:gd name="adj1" fmla="val -79215"/>
              <a:gd name="adj2" fmla="val -24046"/>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Banner publicitario, debe tener una secuencia de imágenes de ración automática 3 </a:t>
            </a:r>
            <a:r>
              <a:rPr lang="es-MX" dirty="0" err="1">
                <a:solidFill>
                  <a:schemeClr val="tx1"/>
                </a:solidFill>
              </a:rPr>
              <a:t>seg</a:t>
            </a:r>
            <a:r>
              <a:rPr lang="es-MX" dirty="0">
                <a:solidFill>
                  <a:schemeClr val="tx1"/>
                </a:solidFill>
              </a:rPr>
              <a:t> cada imagen.</a:t>
            </a:r>
            <a:endParaRPr lang="en-US" dirty="0">
              <a:solidFill>
                <a:schemeClr val="tx1"/>
              </a:solidFill>
            </a:endParaRPr>
          </a:p>
        </p:txBody>
      </p:sp>
      <p:sp>
        <p:nvSpPr>
          <p:cNvPr id="9" name="Llamada rectangular redondeada 8"/>
          <p:cNvSpPr/>
          <p:nvPr/>
        </p:nvSpPr>
        <p:spPr>
          <a:xfrm flipH="1">
            <a:off x="333829" y="2118512"/>
            <a:ext cx="4101902" cy="1415721"/>
          </a:xfrm>
          <a:prstGeom prst="wedgeRoundRectCallout">
            <a:avLst>
              <a:gd name="adj1" fmla="val -148347"/>
              <a:gd name="adj2" fmla="val -139890"/>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Atajos, que permitan acceder a los productos, preguntas frecuentes y visualizar la bolsa de compras (S2), los productos debe desglosar las secciones disponibles al pasar el mouse</a:t>
            </a:r>
            <a:endParaRPr lang="en-US" dirty="0">
              <a:solidFill>
                <a:schemeClr val="tx1"/>
              </a:solidFill>
            </a:endParaRPr>
          </a:p>
        </p:txBody>
      </p:sp>
      <p:sp>
        <p:nvSpPr>
          <p:cNvPr id="10" name="Llamada rectangular redondeada 9"/>
          <p:cNvSpPr/>
          <p:nvPr/>
        </p:nvSpPr>
        <p:spPr>
          <a:xfrm flipH="1">
            <a:off x="290285" y="3722341"/>
            <a:ext cx="4145445" cy="1415721"/>
          </a:xfrm>
          <a:prstGeom prst="wedgeRoundRectCallout">
            <a:avLst>
              <a:gd name="adj1" fmla="val -101942"/>
              <a:gd name="adj2" fmla="val 20691"/>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Sección de atajo a la variedad de secciones que </a:t>
            </a:r>
            <a:r>
              <a:rPr lang="es-MX" dirty="0" err="1">
                <a:solidFill>
                  <a:schemeClr val="tx1"/>
                </a:solidFill>
              </a:rPr>
              <a:t>disponibilizará</a:t>
            </a:r>
            <a:r>
              <a:rPr lang="es-MX" dirty="0">
                <a:solidFill>
                  <a:schemeClr val="tx1"/>
                </a:solidFill>
              </a:rPr>
              <a:t> la web, esta debe ligarse con la sección donde se muestre la </a:t>
            </a:r>
            <a:r>
              <a:rPr lang="es-MX" dirty="0" err="1">
                <a:solidFill>
                  <a:schemeClr val="tx1"/>
                </a:solidFill>
              </a:rPr>
              <a:t>vareidad</a:t>
            </a:r>
            <a:r>
              <a:rPr lang="es-MX" dirty="0">
                <a:solidFill>
                  <a:schemeClr val="tx1"/>
                </a:solidFill>
              </a:rPr>
              <a:t> de productos</a:t>
            </a:r>
            <a:endParaRPr lang="en-US" dirty="0">
              <a:solidFill>
                <a:schemeClr val="tx1"/>
              </a:solidFill>
            </a:endParaRPr>
          </a:p>
        </p:txBody>
      </p:sp>
      <p:pic>
        <p:nvPicPr>
          <p:cNvPr id="11" name="Imagen 10"/>
          <p:cNvPicPr>
            <a:picLocks noChangeAspect="1"/>
          </p:cNvPicPr>
          <p:nvPr/>
        </p:nvPicPr>
        <p:blipFill rotWithShape="1">
          <a:blip r:embed="rId4"/>
          <a:srcRect l="2460" t="19065" r="2063" b="36345"/>
          <a:stretch/>
        </p:blipFill>
        <p:spPr>
          <a:xfrm>
            <a:off x="4995435" y="5578998"/>
            <a:ext cx="5292975" cy="763746"/>
          </a:xfrm>
          <a:prstGeom prst="rect">
            <a:avLst/>
          </a:prstGeom>
        </p:spPr>
      </p:pic>
      <p:sp>
        <p:nvSpPr>
          <p:cNvPr id="12" name="Llamada rectangular redondeada 11"/>
          <p:cNvSpPr/>
          <p:nvPr/>
        </p:nvSpPr>
        <p:spPr>
          <a:xfrm flipH="1">
            <a:off x="290284" y="5342506"/>
            <a:ext cx="4145443" cy="1276017"/>
          </a:xfrm>
          <a:prstGeom prst="wedgeRoundRectCallout">
            <a:avLst>
              <a:gd name="adj1" fmla="val -70431"/>
              <a:gd name="adj2" fmla="val 20691"/>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Sección para mostrar campañas en las que queremos tener foco en el mes, esta debe ligarse con la sección de campañas</a:t>
            </a:r>
            <a:endParaRPr lang="en-US" dirty="0">
              <a:solidFill>
                <a:schemeClr val="tx1"/>
              </a:solidFill>
            </a:endParaRPr>
          </a:p>
        </p:txBody>
      </p:sp>
      <p:sp>
        <p:nvSpPr>
          <p:cNvPr id="16" name="Rectángulo 15"/>
          <p:cNvSpPr/>
          <p:nvPr/>
        </p:nvSpPr>
        <p:spPr>
          <a:xfrm>
            <a:off x="10363203" y="494193"/>
            <a:ext cx="798286" cy="463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n 16"/>
          <p:cNvPicPr>
            <a:picLocks noChangeAspect="1"/>
          </p:cNvPicPr>
          <p:nvPr/>
        </p:nvPicPr>
        <p:blipFill>
          <a:blip r:embed="rId5"/>
          <a:stretch>
            <a:fillRect/>
          </a:stretch>
        </p:blipFill>
        <p:spPr>
          <a:xfrm>
            <a:off x="9914441" y="6266552"/>
            <a:ext cx="373969" cy="351971"/>
          </a:xfrm>
          <a:prstGeom prst="rect">
            <a:avLst/>
          </a:prstGeom>
        </p:spPr>
      </p:pic>
    </p:spTree>
    <p:extLst>
      <p:ext uri="{BB962C8B-B14F-4D97-AF65-F5344CB8AC3E}">
        <p14:creationId xmlns:p14="http://schemas.microsoft.com/office/powerpoint/2010/main" val="2129734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3" t="20617" r="10397" b="8554"/>
          <a:stretch/>
        </p:blipFill>
        <p:spPr>
          <a:xfrm>
            <a:off x="3788227" y="789114"/>
            <a:ext cx="7897217" cy="3594200"/>
          </a:xfrm>
          <a:prstGeom prst="rect">
            <a:avLst/>
          </a:prstGeom>
        </p:spPr>
      </p:pic>
      <p:sp>
        <p:nvSpPr>
          <p:cNvPr id="6" name="Llamada rectangular redondeada 5"/>
          <p:cNvSpPr/>
          <p:nvPr/>
        </p:nvSpPr>
        <p:spPr>
          <a:xfrm flipH="1">
            <a:off x="101600" y="1483129"/>
            <a:ext cx="3454400" cy="1103085"/>
          </a:xfrm>
          <a:prstGeom prst="wedgeRoundRectCallout">
            <a:avLst>
              <a:gd name="adj1" fmla="val -68642"/>
              <a:gd name="adj2" fmla="val 41743"/>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Esta sección debe permitir mostrar hasta 4 imágenes por fila y hasta 10 filas hacia abajo.</a:t>
            </a:r>
            <a:endParaRPr lang="en-US" dirty="0">
              <a:solidFill>
                <a:schemeClr val="tx1"/>
              </a:solidFill>
            </a:endParaRPr>
          </a:p>
        </p:txBody>
      </p:sp>
      <p:sp>
        <p:nvSpPr>
          <p:cNvPr id="9" name="Llamada rectangular redondeada 8"/>
          <p:cNvSpPr/>
          <p:nvPr/>
        </p:nvSpPr>
        <p:spPr>
          <a:xfrm flipH="1">
            <a:off x="1828800" y="5597550"/>
            <a:ext cx="3454400" cy="1153885"/>
          </a:xfrm>
          <a:prstGeom prst="wedgeRoundRectCallout">
            <a:avLst>
              <a:gd name="adj1" fmla="val -77045"/>
              <a:gd name="adj2" fmla="val -157994"/>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Cada imagen debe contar con una opción de detalle de hasta 500 letras</a:t>
            </a:r>
            <a:endParaRPr lang="en-US" dirty="0">
              <a:solidFill>
                <a:schemeClr val="tx1"/>
              </a:solidFill>
            </a:endParaRPr>
          </a:p>
        </p:txBody>
      </p:sp>
      <p:sp>
        <p:nvSpPr>
          <p:cNvPr id="11" name="Llamada rectangular redondeada 10"/>
          <p:cNvSpPr/>
          <p:nvPr/>
        </p:nvSpPr>
        <p:spPr>
          <a:xfrm flipH="1">
            <a:off x="8622930" y="2286462"/>
            <a:ext cx="3454400" cy="1153885"/>
          </a:xfrm>
          <a:prstGeom prst="wedgeRoundRectCallout">
            <a:avLst>
              <a:gd name="adj1" fmla="val 8250"/>
              <a:gd name="adj2" fmla="val -61139"/>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La pantalla en general debe contar con una opción de filtrar por tipo de producto, según </a:t>
            </a:r>
            <a:r>
              <a:rPr lang="es-MX" dirty="0" err="1">
                <a:solidFill>
                  <a:schemeClr val="tx1"/>
                </a:solidFill>
              </a:rPr>
              <a:t>parametría</a:t>
            </a:r>
            <a:endParaRPr lang="en-US" dirty="0">
              <a:solidFill>
                <a:schemeClr val="tx1"/>
              </a:solidFill>
            </a:endParaRPr>
          </a:p>
        </p:txBody>
      </p:sp>
      <p:sp>
        <p:nvSpPr>
          <p:cNvPr id="12" name="Llamada rectangular redondeada 11"/>
          <p:cNvSpPr/>
          <p:nvPr/>
        </p:nvSpPr>
        <p:spPr>
          <a:xfrm flipH="1">
            <a:off x="8231044" y="3640239"/>
            <a:ext cx="3730894" cy="1831647"/>
          </a:xfrm>
          <a:prstGeom prst="wedgeRoundRectCallout">
            <a:avLst>
              <a:gd name="adj1" fmla="val 77152"/>
              <a:gd name="adj2" fmla="val -97956"/>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La imagen debe mostrar el tipo de producto al cual corresponde, la pantalla debe por defecto ordenarse por </a:t>
            </a:r>
            <a:r>
              <a:rPr lang="es-MX" dirty="0" err="1">
                <a:solidFill>
                  <a:schemeClr val="tx1"/>
                </a:solidFill>
              </a:rPr>
              <a:t>oden</a:t>
            </a:r>
            <a:r>
              <a:rPr lang="es-MX" dirty="0">
                <a:solidFill>
                  <a:schemeClr val="tx1"/>
                </a:solidFill>
              </a:rPr>
              <a:t> alfabético si no trae un orden de prioridad en la base de datos</a:t>
            </a:r>
            <a:endParaRPr lang="en-US" dirty="0">
              <a:solidFill>
                <a:schemeClr val="tx1"/>
              </a:solidFill>
            </a:endParaRPr>
          </a:p>
        </p:txBody>
      </p:sp>
      <p:pic>
        <p:nvPicPr>
          <p:cNvPr id="13" name="Imagen 12"/>
          <p:cNvPicPr>
            <a:picLocks noChangeAspect="1"/>
          </p:cNvPicPr>
          <p:nvPr/>
        </p:nvPicPr>
        <p:blipFill>
          <a:blip r:embed="rId3"/>
          <a:stretch>
            <a:fillRect/>
          </a:stretch>
        </p:blipFill>
        <p:spPr>
          <a:xfrm>
            <a:off x="7509710" y="4229883"/>
            <a:ext cx="373969" cy="351971"/>
          </a:xfrm>
          <a:prstGeom prst="rect">
            <a:avLst/>
          </a:prstGeom>
        </p:spPr>
      </p:pic>
      <p:sp>
        <p:nvSpPr>
          <p:cNvPr id="14" name="Llamada rectangular redondeada 13"/>
          <p:cNvSpPr/>
          <p:nvPr/>
        </p:nvSpPr>
        <p:spPr>
          <a:xfrm flipH="1">
            <a:off x="6156478" y="5597549"/>
            <a:ext cx="5805459" cy="1153885"/>
          </a:xfrm>
          <a:prstGeom prst="wedgeRoundRectCallout">
            <a:avLst>
              <a:gd name="adj1" fmla="val 26750"/>
              <a:gd name="adj2" fmla="val -132837"/>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Conexión con </a:t>
            </a:r>
            <a:r>
              <a:rPr lang="es-MX" dirty="0" err="1">
                <a:solidFill>
                  <a:schemeClr val="tx1"/>
                </a:solidFill>
              </a:rPr>
              <a:t>WhastApp</a:t>
            </a:r>
            <a:r>
              <a:rPr lang="es-MX" dirty="0">
                <a:solidFill>
                  <a:schemeClr val="tx1"/>
                </a:solidFill>
              </a:rPr>
              <a:t>, la derivación debe remitir el nombre de la sección en la que se encuentra posicionado….”Requiero comprar Ramo de Flores”</a:t>
            </a:r>
            <a:endParaRPr lang="en-US" dirty="0">
              <a:solidFill>
                <a:schemeClr val="tx1"/>
              </a:solidFill>
            </a:endParaRPr>
          </a:p>
        </p:txBody>
      </p:sp>
      <p:sp>
        <p:nvSpPr>
          <p:cNvPr id="15" name="CuadroTexto 14"/>
          <p:cNvSpPr txBox="1"/>
          <p:nvPr/>
        </p:nvSpPr>
        <p:spPr>
          <a:xfrm>
            <a:off x="333829" y="174171"/>
            <a:ext cx="4484914" cy="523220"/>
          </a:xfrm>
          <a:prstGeom prst="rect">
            <a:avLst/>
          </a:prstGeom>
          <a:noFill/>
        </p:spPr>
        <p:txBody>
          <a:bodyPr wrap="square" rtlCol="0">
            <a:spAutoFit/>
          </a:bodyPr>
          <a:lstStyle/>
          <a:p>
            <a:r>
              <a:rPr lang="es-MX" sz="2800" b="1" dirty="0"/>
              <a:t>Pantalla Ramo de Flores</a:t>
            </a:r>
            <a:endParaRPr lang="en-US" sz="2800" b="1" dirty="0"/>
          </a:p>
        </p:txBody>
      </p:sp>
      <p:sp>
        <p:nvSpPr>
          <p:cNvPr id="16" name="Rectángulo 15"/>
          <p:cNvSpPr/>
          <p:nvPr/>
        </p:nvSpPr>
        <p:spPr>
          <a:xfrm>
            <a:off x="6604002" y="3640239"/>
            <a:ext cx="1235155" cy="4754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290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adroTexto 14"/>
          <p:cNvSpPr txBox="1"/>
          <p:nvPr/>
        </p:nvSpPr>
        <p:spPr>
          <a:xfrm>
            <a:off x="333828" y="174171"/>
            <a:ext cx="4818743" cy="523220"/>
          </a:xfrm>
          <a:prstGeom prst="rect">
            <a:avLst/>
          </a:prstGeom>
          <a:noFill/>
        </p:spPr>
        <p:txBody>
          <a:bodyPr wrap="square" rtlCol="0">
            <a:spAutoFit/>
          </a:bodyPr>
          <a:lstStyle/>
          <a:p>
            <a:r>
              <a:rPr lang="es-MX" sz="2800" b="1" dirty="0"/>
              <a:t>Carga Masiva de Productos</a:t>
            </a:r>
            <a:endParaRPr lang="en-US" sz="2800" b="1" dirty="0"/>
          </a:p>
        </p:txBody>
      </p:sp>
      <p:graphicFrame>
        <p:nvGraphicFramePr>
          <p:cNvPr id="2" name="Tabla 1"/>
          <p:cNvGraphicFramePr>
            <a:graphicFrameLocks noGrp="1"/>
          </p:cNvGraphicFramePr>
          <p:nvPr>
            <p:extLst>
              <p:ext uri="{D42A27DB-BD31-4B8C-83A1-F6EECF244321}">
                <p14:modId xmlns:p14="http://schemas.microsoft.com/office/powerpoint/2010/main" val="2914105064"/>
              </p:ext>
            </p:extLst>
          </p:nvPr>
        </p:nvGraphicFramePr>
        <p:xfrm>
          <a:off x="798283" y="717686"/>
          <a:ext cx="10813145" cy="3352800"/>
        </p:xfrm>
        <a:graphic>
          <a:graphicData uri="http://schemas.openxmlformats.org/drawingml/2006/table">
            <a:tbl>
              <a:tblPr firstRow="1" bandRow="1">
                <a:tableStyleId>{5940675A-B579-460E-94D1-54222C63F5DA}</a:tableStyleId>
              </a:tblPr>
              <a:tblGrid>
                <a:gridCol w="3135088">
                  <a:extLst>
                    <a:ext uri="{9D8B030D-6E8A-4147-A177-3AD203B41FA5}">
                      <a16:colId xmlns:a16="http://schemas.microsoft.com/office/drawing/2014/main" val="1741457538"/>
                    </a:ext>
                  </a:extLst>
                </a:gridCol>
                <a:gridCol w="7678057">
                  <a:extLst>
                    <a:ext uri="{9D8B030D-6E8A-4147-A177-3AD203B41FA5}">
                      <a16:colId xmlns:a16="http://schemas.microsoft.com/office/drawing/2014/main" val="3782191369"/>
                    </a:ext>
                  </a:extLst>
                </a:gridCol>
              </a:tblGrid>
              <a:tr h="267265">
                <a:tc>
                  <a:txBody>
                    <a:bodyPr/>
                    <a:lstStyle/>
                    <a:p>
                      <a:r>
                        <a:rPr lang="es-MX" sz="1400" dirty="0"/>
                        <a:t>Campo</a:t>
                      </a:r>
                      <a:endParaRPr lang="en-US" sz="1400" dirty="0"/>
                    </a:p>
                  </a:txBody>
                  <a:tcPr/>
                </a:tc>
                <a:tc>
                  <a:txBody>
                    <a:bodyPr/>
                    <a:lstStyle/>
                    <a:p>
                      <a:r>
                        <a:rPr lang="es-MX" sz="1400" dirty="0"/>
                        <a:t>Descripción</a:t>
                      </a:r>
                      <a:endParaRPr lang="en-US" sz="1400" dirty="0"/>
                    </a:p>
                  </a:txBody>
                  <a:tcPr/>
                </a:tc>
                <a:extLst>
                  <a:ext uri="{0D108BD9-81ED-4DB2-BD59-A6C34878D82A}">
                    <a16:rowId xmlns:a16="http://schemas.microsoft.com/office/drawing/2014/main" val="3616869598"/>
                  </a:ext>
                </a:extLst>
              </a:tr>
              <a:tr h="267265">
                <a:tc>
                  <a:txBody>
                    <a:bodyPr/>
                    <a:lstStyle/>
                    <a:p>
                      <a:r>
                        <a:rPr lang="es-MX" sz="1400" dirty="0"/>
                        <a:t>Nombre del Producto</a:t>
                      </a:r>
                      <a:endParaRPr lang="en-US" sz="1400" dirty="0"/>
                    </a:p>
                  </a:txBody>
                  <a:tcPr/>
                </a:tc>
                <a:tc>
                  <a:txBody>
                    <a:bodyPr/>
                    <a:lstStyle/>
                    <a:p>
                      <a:endParaRPr lang="en-US" sz="1400" dirty="0"/>
                    </a:p>
                  </a:txBody>
                  <a:tcPr/>
                </a:tc>
                <a:extLst>
                  <a:ext uri="{0D108BD9-81ED-4DB2-BD59-A6C34878D82A}">
                    <a16:rowId xmlns:a16="http://schemas.microsoft.com/office/drawing/2014/main" val="944757313"/>
                  </a:ext>
                </a:extLst>
              </a:tr>
              <a:tr h="267265">
                <a:tc>
                  <a:txBody>
                    <a:bodyPr/>
                    <a:lstStyle/>
                    <a:p>
                      <a:r>
                        <a:rPr lang="es-MX" sz="1400" dirty="0"/>
                        <a:t>Foto</a:t>
                      </a:r>
                      <a:endParaRPr lang="en-US" sz="1400" dirty="0"/>
                    </a:p>
                  </a:txBody>
                  <a:tcPr/>
                </a:tc>
                <a:tc>
                  <a:txBody>
                    <a:bodyPr/>
                    <a:lstStyle/>
                    <a:p>
                      <a:endParaRPr lang="en-US" sz="1400"/>
                    </a:p>
                  </a:txBody>
                  <a:tcPr/>
                </a:tc>
                <a:extLst>
                  <a:ext uri="{0D108BD9-81ED-4DB2-BD59-A6C34878D82A}">
                    <a16:rowId xmlns:a16="http://schemas.microsoft.com/office/drawing/2014/main" val="3775926134"/>
                  </a:ext>
                </a:extLst>
              </a:tr>
              <a:tr h="267265">
                <a:tc>
                  <a:txBody>
                    <a:bodyPr/>
                    <a:lstStyle/>
                    <a:p>
                      <a:r>
                        <a:rPr lang="es-MX" sz="1400" dirty="0"/>
                        <a:t>Descripción </a:t>
                      </a:r>
                      <a:endParaRPr lang="en-US" sz="1400" dirty="0"/>
                    </a:p>
                  </a:txBody>
                  <a:tcPr/>
                </a:tc>
                <a:tc>
                  <a:txBody>
                    <a:bodyPr/>
                    <a:lstStyle/>
                    <a:p>
                      <a:endParaRPr lang="en-US" sz="1400" dirty="0"/>
                    </a:p>
                  </a:txBody>
                  <a:tcPr/>
                </a:tc>
                <a:extLst>
                  <a:ext uri="{0D108BD9-81ED-4DB2-BD59-A6C34878D82A}">
                    <a16:rowId xmlns:a16="http://schemas.microsoft.com/office/drawing/2014/main" val="1879649786"/>
                  </a:ext>
                </a:extLst>
              </a:tr>
              <a:tr h="267265">
                <a:tc>
                  <a:txBody>
                    <a:bodyPr/>
                    <a:lstStyle/>
                    <a:p>
                      <a:r>
                        <a:rPr lang="es-MX" sz="1400" dirty="0"/>
                        <a:t>Sección</a:t>
                      </a:r>
                      <a:endParaRPr lang="en-US" sz="1400" dirty="0"/>
                    </a:p>
                  </a:txBody>
                  <a:tcPr/>
                </a:tc>
                <a:tc>
                  <a:txBody>
                    <a:bodyPr/>
                    <a:lstStyle/>
                    <a:p>
                      <a:r>
                        <a:rPr lang="es-MX" sz="1400" dirty="0"/>
                        <a:t>Debe indicar la sección donde</a:t>
                      </a:r>
                      <a:r>
                        <a:rPr lang="es-MX" sz="1400" baseline="0" dirty="0"/>
                        <a:t> se requiere mostrar</a:t>
                      </a:r>
                      <a:endParaRPr lang="en-US" sz="1400" dirty="0"/>
                    </a:p>
                  </a:txBody>
                  <a:tcPr/>
                </a:tc>
                <a:extLst>
                  <a:ext uri="{0D108BD9-81ED-4DB2-BD59-A6C34878D82A}">
                    <a16:rowId xmlns:a16="http://schemas.microsoft.com/office/drawing/2014/main" val="1267799316"/>
                  </a:ext>
                </a:extLst>
              </a:tr>
              <a:tr h="267265">
                <a:tc>
                  <a:txBody>
                    <a:bodyPr/>
                    <a:lstStyle/>
                    <a:p>
                      <a:r>
                        <a:rPr lang="es-MX" sz="1400" dirty="0"/>
                        <a:t>Tipo</a:t>
                      </a:r>
                      <a:endParaRPr lang="en-US" sz="1400" dirty="0"/>
                    </a:p>
                  </a:txBody>
                  <a:tcPr/>
                </a:tc>
                <a:tc>
                  <a:txBody>
                    <a:bodyPr/>
                    <a:lstStyle/>
                    <a:p>
                      <a:r>
                        <a:rPr lang="es-MX" sz="1400" dirty="0"/>
                        <a:t>Debe indicar la clasificación según</a:t>
                      </a:r>
                      <a:r>
                        <a:rPr lang="es-MX" sz="1400" baseline="0" dirty="0"/>
                        <a:t> la sección</a:t>
                      </a:r>
                      <a:endParaRPr lang="en-US" sz="1400" dirty="0"/>
                    </a:p>
                  </a:txBody>
                  <a:tcPr/>
                </a:tc>
                <a:extLst>
                  <a:ext uri="{0D108BD9-81ED-4DB2-BD59-A6C34878D82A}">
                    <a16:rowId xmlns:a16="http://schemas.microsoft.com/office/drawing/2014/main" val="399850917"/>
                  </a:ext>
                </a:extLst>
              </a:tr>
              <a:tr h="267265">
                <a:tc>
                  <a:txBody>
                    <a:bodyPr/>
                    <a:lstStyle/>
                    <a:p>
                      <a:r>
                        <a:rPr lang="es-MX" sz="1400" dirty="0"/>
                        <a:t>Precio</a:t>
                      </a:r>
                      <a:endParaRPr lang="en-US" sz="1400" dirty="0"/>
                    </a:p>
                  </a:txBody>
                  <a:tcPr/>
                </a:tc>
                <a:tc>
                  <a:txBody>
                    <a:bodyPr/>
                    <a:lstStyle/>
                    <a:p>
                      <a:r>
                        <a:rPr lang="es-MX" sz="1400" dirty="0"/>
                        <a:t>Precio</a:t>
                      </a:r>
                      <a:r>
                        <a:rPr lang="es-MX" sz="1400" baseline="0" dirty="0"/>
                        <a:t> sugerido por el proveedor</a:t>
                      </a:r>
                      <a:endParaRPr lang="en-US" sz="1400" dirty="0"/>
                    </a:p>
                  </a:txBody>
                  <a:tcPr/>
                </a:tc>
                <a:extLst>
                  <a:ext uri="{0D108BD9-81ED-4DB2-BD59-A6C34878D82A}">
                    <a16:rowId xmlns:a16="http://schemas.microsoft.com/office/drawing/2014/main" val="2452204562"/>
                  </a:ext>
                </a:extLst>
              </a:tr>
              <a:tr h="267265">
                <a:tc>
                  <a:txBody>
                    <a:bodyPr/>
                    <a:lstStyle/>
                    <a:p>
                      <a:r>
                        <a:rPr lang="es-MX" sz="1400" dirty="0" err="1"/>
                        <a:t>Fee</a:t>
                      </a:r>
                      <a:endParaRPr lang="en-US" sz="1400" dirty="0"/>
                    </a:p>
                  </a:txBody>
                  <a:tcPr/>
                </a:tc>
                <a:tc>
                  <a:txBody>
                    <a:bodyPr/>
                    <a:lstStyle/>
                    <a:p>
                      <a:r>
                        <a:rPr lang="es-MX" sz="1400" dirty="0" err="1"/>
                        <a:t>Fee</a:t>
                      </a:r>
                      <a:r>
                        <a:rPr lang="es-MX" sz="1400" dirty="0"/>
                        <a:t> establecido con el proveedor</a:t>
                      </a:r>
                      <a:endParaRPr lang="en-US" sz="1400" dirty="0"/>
                    </a:p>
                  </a:txBody>
                  <a:tcPr/>
                </a:tc>
                <a:extLst>
                  <a:ext uri="{0D108BD9-81ED-4DB2-BD59-A6C34878D82A}">
                    <a16:rowId xmlns:a16="http://schemas.microsoft.com/office/drawing/2014/main" val="2991109339"/>
                  </a:ext>
                </a:extLst>
              </a:tr>
              <a:tr h="267265">
                <a:tc>
                  <a:txBody>
                    <a:bodyPr/>
                    <a:lstStyle/>
                    <a:p>
                      <a:r>
                        <a:rPr lang="es-MX" sz="1400" dirty="0"/>
                        <a:t>Proveedor</a:t>
                      </a:r>
                      <a:endParaRPr lang="en-US" sz="1400" dirty="0"/>
                    </a:p>
                  </a:txBody>
                  <a:tcPr/>
                </a:tc>
                <a:tc>
                  <a:txBody>
                    <a:bodyPr/>
                    <a:lstStyle/>
                    <a:p>
                      <a:endParaRPr lang="en-US" sz="1400" dirty="0"/>
                    </a:p>
                  </a:txBody>
                  <a:tcPr/>
                </a:tc>
                <a:extLst>
                  <a:ext uri="{0D108BD9-81ED-4DB2-BD59-A6C34878D82A}">
                    <a16:rowId xmlns:a16="http://schemas.microsoft.com/office/drawing/2014/main" val="80194918"/>
                  </a:ext>
                </a:extLst>
              </a:tr>
              <a:tr h="267265">
                <a:tc>
                  <a:txBody>
                    <a:bodyPr/>
                    <a:lstStyle/>
                    <a:p>
                      <a:r>
                        <a:rPr lang="es-MX" sz="1400" dirty="0"/>
                        <a:t>ID Producto</a:t>
                      </a:r>
                      <a:endParaRPr lang="en-US" sz="1400" dirty="0"/>
                    </a:p>
                  </a:txBody>
                  <a:tcPr/>
                </a:tc>
                <a:tc>
                  <a:txBody>
                    <a:bodyPr/>
                    <a:lstStyle/>
                    <a:p>
                      <a:r>
                        <a:rPr lang="es-MX" sz="1400" dirty="0"/>
                        <a:t>Inicial asignado</a:t>
                      </a:r>
                      <a:r>
                        <a:rPr lang="es-MX" sz="1400" baseline="0" dirty="0"/>
                        <a:t> al proveedor + día + mes + + año + número secuencial</a:t>
                      </a:r>
                      <a:endParaRPr lang="en-US" sz="1400" dirty="0"/>
                    </a:p>
                  </a:txBody>
                  <a:tcPr/>
                </a:tc>
                <a:extLst>
                  <a:ext uri="{0D108BD9-81ED-4DB2-BD59-A6C34878D82A}">
                    <a16:rowId xmlns:a16="http://schemas.microsoft.com/office/drawing/2014/main" val="3077999076"/>
                  </a:ext>
                </a:extLst>
              </a:tr>
              <a:tr h="267265">
                <a:tc>
                  <a:txBody>
                    <a:bodyPr/>
                    <a:lstStyle/>
                    <a:p>
                      <a:r>
                        <a:rPr lang="es-MX" sz="1400" dirty="0"/>
                        <a:t>Contacto de Proveedor</a:t>
                      </a:r>
                      <a:endParaRPr lang="en-US" sz="1400" dirty="0"/>
                    </a:p>
                  </a:txBody>
                  <a:tcPr/>
                </a:tc>
                <a:tc>
                  <a:txBody>
                    <a:bodyPr/>
                    <a:lstStyle/>
                    <a:p>
                      <a:r>
                        <a:rPr lang="es-MX" sz="1400" dirty="0"/>
                        <a:t>N° de celular</a:t>
                      </a:r>
                      <a:endParaRPr lang="en-US" sz="1400" dirty="0"/>
                    </a:p>
                  </a:txBody>
                  <a:tcPr/>
                </a:tc>
                <a:extLst>
                  <a:ext uri="{0D108BD9-81ED-4DB2-BD59-A6C34878D82A}">
                    <a16:rowId xmlns:a16="http://schemas.microsoft.com/office/drawing/2014/main" val="1628253808"/>
                  </a:ext>
                </a:extLst>
              </a:tr>
            </a:tbl>
          </a:graphicData>
        </a:graphic>
      </p:graphicFrame>
      <p:sp>
        <p:nvSpPr>
          <p:cNvPr id="3" name="CuadroTexto 2"/>
          <p:cNvSpPr txBox="1"/>
          <p:nvPr/>
        </p:nvSpPr>
        <p:spPr>
          <a:xfrm>
            <a:off x="333828" y="4186112"/>
            <a:ext cx="1756228" cy="369332"/>
          </a:xfrm>
          <a:prstGeom prst="rect">
            <a:avLst/>
          </a:prstGeom>
          <a:noFill/>
        </p:spPr>
        <p:txBody>
          <a:bodyPr wrap="square" rtlCol="0">
            <a:spAutoFit/>
          </a:bodyPr>
          <a:lstStyle/>
          <a:p>
            <a:r>
              <a:rPr lang="es-MX" dirty="0"/>
              <a:t>Características</a:t>
            </a:r>
            <a:endParaRPr lang="en-US" dirty="0"/>
          </a:p>
        </p:txBody>
      </p:sp>
      <p:sp>
        <p:nvSpPr>
          <p:cNvPr id="16" name="CuadroTexto 15"/>
          <p:cNvSpPr txBox="1"/>
          <p:nvPr/>
        </p:nvSpPr>
        <p:spPr>
          <a:xfrm>
            <a:off x="428169" y="4555444"/>
            <a:ext cx="11553372" cy="2092881"/>
          </a:xfrm>
          <a:prstGeom prst="rect">
            <a:avLst/>
          </a:prstGeom>
          <a:noFill/>
        </p:spPr>
        <p:txBody>
          <a:bodyPr wrap="square" rtlCol="0">
            <a:spAutoFit/>
          </a:bodyPr>
          <a:lstStyle/>
          <a:p>
            <a:pPr marL="285750" indent="-285750">
              <a:buFont typeface="Arial" panose="020B0604020202020204" pitchFamily="34" charset="0"/>
              <a:buChar char="•"/>
            </a:pPr>
            <a:r>
              <a:rPr lang="es-MX" sz="1600" dirty="0"/>
              <a:t>La mecánica de carga debe ser desde una vista usuaria que permita a través de un botón iniciar el proceso, el acceso debe ser empleando usuario y contraseña</a:t>
            </a:r>
          </a:p>
          <a:p>
            <a:pPr marL="285750" indent="-285750">
              <a:buFont typeface="Arial" panose="020B0604020202020204" pitchFamily="34" charset="0"/>
              <a:buChar char="•"/>
            </a:pPr>
            <a:r>
              <a:rPr lang="es-MX" sz="1600" dirty="0"/>
              <a:t>El proceso debe permitir ser procesado en cualquier hora del día y debe almacenarse un log de carga.</a:t>
            </a:r>
          </a:p>
          <a:p>
            <a:pPr marL="285750" indent="-285750">
              <a:buFont typeface="Arial" panose="020B0604020202020204" pitchFamily="34" charset="0"/>
              <a:buChar char="•"/>
            </a:pPr>
            <a:r>
              <a:rPr lang="es-MX" sz="1600" dirty="0"/>
              <a:t>El proceso debe reemplazar los registros que se encuentra </a:t>
            </a:r>
          </a:p>
          <a:p>
            <a:pPr marL="285750" indent="-285750">
              <a:buFont typeface="Arial" panose="020B0604020202020204" pitchFamily="34" charset="0"/>
              <a:buChar char="•"/>
            </a:pPr>
            <a:r>
              <a:rPr lang="es-MX" sz="1600" dirty="0"/>
              <a:t>Precio a cargar: Debe considerar la suma de precio + </a:t>
            </a:r>
            <a:r>
              <a:rPr lang="es-MX" sz="1600" dirty="0" err="1"/>
              <a:t>fee</a:t>
            </a:r>
            <a:r>
              <a:rPr lang="es-MX" sz="1600" dirty="0"/>
              <a:t> </a:t>
            </a:r>
          </a:p>
          <a:p>
            <a:pPr marL="285750" indent="-285750">
              <a:buFont typeface="Arial" panose="020B0604020202020204" pitchFamily="34" charset="0"/>
              <a:buChar char="•"/>
            </a:pPr>
            <a:r>
              <a:rPr lang="es-MX" sz="1600" dirty="0"/>
              <a:t>EL proceso de carga debe emitir 2 reportes de resultado, resumen y detallado.</a:t>
            </a:r>
          </a:p>
          <a:p>
            <a:pPr marL="742950" lvl="1" indent="-285750">
              <a:buFont typeface="Arial" panose="020B0604020202020204" pitchFamily="34" charset="0"/>
              <a:buChar char="•"/>
            </a:pPr>
            <a:r>
              <a:rPr lang="es-MX" sz="1600" dirty="0"/>
              <a:t>Resumen: Debe mostrar N° de registro cargado de forma correcta , N° de </a:t>
            </a:r>
            <a:r>
              <a:rPr lang="es-MX" sz="1600" dirty="0" err="1"/>
              <a:t>de</a:t>
            </a:r>
            <a:r>
              <a:rPr lang="es-MX" sz="1600" dirty="0"/>
              <a:t> registros con error y motivo de rechazo</a:t>
            </a:r>
          </a:p>
          <a:p>
            <a:pPr marL="742950" lvl="1" indent="-285750">
              <a:buFont typeface="Arial" panose="020B0604020202020204" pitchFamily="34" charset="0"/>
              <a:buChar char="•"/>
            </a:pPr>
            <a:r>
              <a:rPr lang="es-MX" sz="1600" dirty="0"/>
              <a:t>Detallado: Misma estructura con el </a:t>
            </a:r>
            <a:r>
              <a:rPr lang="es-MX" sz="1600" dirty="0" err="1"/>
              <a:t>flag</a:t>
            </a:r>
            <a:r>
              <a:rPr lang="es-MX" sz="1600" dirty="0"/>
              <a:t> de S / N en función si el proceso fue realizado o no.</a:t>
            </a:r>
            <a:endParaRPr lang="en-US" sz="1600" dirty="0"/>
          </a:p>
        </p:txBody>
      </p:sp>
    </p:spTree>
    <p:extLst>
      <p:ext uri="{BB962C8B-B14F-4D97-AF65-F5344CB8AC3E}">
        <p14:creationId xmlns:p14="http://schemas.microsoft.com/office/powerpoint/2010/main" val="166872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06401" y="449942"/>
            <a:ext cx="1625600" cy="523220"/>
          </a:xfrm>
          <a:prstGeom prst="rect">
            <a:avLst/>
          </a:prstGeom>
          <a:noFill/>
        </p:spPr>
        <p:txBody>
          <a:bodyPr wrap="square" rtlCol="0">
            <a:spAutoFit/>
          </a:bodyPr>
          <a:lstStyle/>
          <a:p>
            <a:r>
              <a:rPr lang="es-MX" sz="2800" b="1" dirty="0"/>
              <a:t>Sprint 2</a:t>
            </a:r>
            <a:endParaRPr lang="en-US" sz="2800" b="1" dirty="0"/>
          </a:p>
        </p:txBody>
      </p:sp>
      <p:sp>
        <p:nvSpPr>
          <p:cNvPr id="5" name="CuadroTexto 4"/>
          <p:cNvSpPr txBox="1"/>
          <p:nvPr/>
        </p:nvSpPr>
        <p:spPr>
          <a:xfrm>
            <a:off x="1219201" y="1981199"/>
            <a:ext cx="1625600" cy="523220"/>
          </a:xfrm>
          <a:prstGeom prst="rect">
            <a:avLst/>
          </a:prstGeom>
          <a:noFill/>
        </p:spPr>
        <p:txBody>
          <a:bodyPr wrap="square" rtlCol="0">
            <a:spAutoFit/>
          </a:bodyPr>
          <a:lstStyle/>
          <a:p>
            <a:r>
              <a:rPr lang="es-MX" sz="2800" b="1" dirty="0"/>
              <a:t>Objetivo: </a:t>
            </a:r>
            <a:endParaRPr lang="en-US" sz="2800" b="1" dirty="0"/>
          </a:p>
        </p:txBody>
      </p:sp>
      <p:sp>
        <p:nvSpPr>
          <p:cNvPr id="6" name="CuadroTexto 5"/>
          <p:cNvSpPr txBox="1"/>
          <p:nvPr/>
        </p:nvSpPr>
        <p:spPr>
          <a:xfrm>
            <a:off x="2844801" y="1981199"/>
            <a:ext cx="7997370" cy="1384995"/>
          </a:xfrm>
          <a:prstGeom prst="rect">
            <a:avLst/>
          </a:prstGeom>
          <a:noFill/>
        </p:spPr>
        <p:txBody>
          <a:bodyPr wrap="square" rtlCol="0">
            <a:spAutoFit/>
          </a:bodyPr>
          <a:lstStyle/>
          <a:p>
            <a:r>
              <a:rPr lang="es-MX" sz="2800" b="1" dirty="0"/>
              <a:t>Lograr llegar con publicidad a 1000 personas, además de concretar un 2% de solicitudes, plazo 15 días.</a:t>
            </a:r>
            <a:endParaRPr lang="en-US" sz="2800" b="1" dirty="0"/>
          </a:p>
        </p:txBody>
      </p:sp>
    </p:spTree>
    <p:extLst>
      <p:ext uri="{BB962C8B-B14F-4D97-AF65-F5344CB8AC3E}">
        <p14:creationId xmlns:p14="http://schemas.microsoft.com/office/powerpoint/2010/main" val="889965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06401" y="449942"/>
            <a:ext cx="1625600" cy="523220"/>
          </a:xfrm>
          <a:prstGeom prst="rect">
            <a:avLst/>
          </a:prstGeom>
          <a:noFill/>
        </p:spPr>
        <p:txBody>
          <a:bodyPr wrap="square" rtlCol="0">
            <a:spAutoFit/>
          </a:bodyPr>
          <a:lstStyle/>
          <a:p>
            <a:r>
              <a:rPr lang="es-MX" sz="2800" b="1" dirty="0"/>
              <a:t>Sprint 2</a:t>
            </a:r>
            <a:endParaRPr lang="en-US" sz="2800" b="1" dirty="0"/>
          </a:p>
        </p:txBody>
      </p:sp>
      <p:sp>
        <p:nvSpPr>
          <p:cNvPr id="5" name="CuadroTexto 4"/>
          <p:cNvSpPr txBox="1"/>
          <p:nvPr/>
        </p:nvSpPr>
        <p:spPr>
          <a:xfrm>
            <a:off x="1219201" y="1981199"/>
            <a:ext cx="1625600" cy="523220"/>
          </a:xfrm>
          <a:prstGeom prst="rect">
            <a:avLst/>
          </a:prstGeom>
          <a:noFill/>
        </p:spPr>
        <p:txBody>
          <a:bodyPr wrap="square" rtlCol="0">
            <a:spAutoFit/>
          </a:bodyPr>
          <a:lstStyle/>
          <a:p>
            <a:r>
              <a:rPr lang="es-MX" sz="2800" b="1" dirty="0"/>
              <a:t>Objetivo: </a:t>
            </a:r>
            <a:endParaRPr lang="en-US" sz="2800" b="1" dirty="0"/>
          </a:p>
        </p:txBody>
      </p:sp>
      <p:sp>
        <p:nvSpPr>
          <p:cNvPr id="6" name="CuadroTexto 5"/>
          <p:cNvSpPr txBox="1"/>
          <p:nvPr/>
        </p:nvSpPr>
        <p:spPr>
          <a:xfrm>
            <a:off x="2844801" y="1981199"/>
            <a:ext cx="7997370" cy="1384995"/>
          </a:xfrm>
          <a:prstGeom prst="rect">
            <a:avLst/>
          </a:prstGeom>
          <a:noFill/>
        </p:spPr>
        <p:txBody>
          <a:bodyPr wrap="square" rtlCol="0">
            <a:spAutoFit/>
          </a:bodyPr>
          <a:lstStyle/>
          <a:p>
            <a:r>
              <a:rPr lang="es-MX" sz="2800" b="1" dirty="0"/>
              <a:t>Lograr llegar con publicidad a 1000 personas, además de concretar un 2% de solicitudes, plazo 15 días.</a:t>
            </a:r>
            <a:endParaRPr lang="en-US" sz="2800" b="1" dirty="0"/>
          </a:p>
        </p:txBody>
      </p:sp>
    </p:spTree>
    <p:extLst>
      <p:ext uri="{BB962C8B-B14F-4D97-AF65-F5344CB8AC3E}">
        <p14:creationId xmlns:p14="http://schemas.microsoft.com/office/powerpoint/2010/main" val="2596525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rotWithShape="1">
          <a:blip r:embed="rId2"/>
          <a:srcRect l="2540" t="20475" r="10317" b="20971"/>
          <a:stretch/>
        </p:blipFill>
        <p:spPr>
          <a:xfrm>
            <a:off x="4367155" y="595903"/>
            <a:ext cx="6257302" cy="2365009"/>
          </a:xfrm>
          <a:prstGeom prst="rect">
            <a:avLst/>
          </a:prstGeom>
        </p:spPr>
      </p:pic>
      <p:pic>
        <p:nvPicPr>
          <p:cNvPr id="5" name="Imagen 4"/>
          <p:cNvPicPr>
            <a:picLocks noChangeAspect="1"/>
          </p:cNvPicPr>
          <p:nvPr/>
        </p:nvPicPr>
        <p:blipFill rotWithShape="1">
          <a:blip r:embed="rId3"/>
          <a:srcRect l="2131" t="20595" r="3915" b="6227"/>
          <a:stretch/>
        </p:blipFill>
        <p:spPr>
          <a:xfrm>
            <a:off x="4942116" y="3164114"/>
            <a:ext cx="5346295" cy="2342313"/>
          </a:xfrm>
          <a:prstGeom prst="rect">
            <a:avLst/>
          </a:prstGeom>
        </p:spPr>
      </p:pic>
      <p:sp>
        <p:nvSpPr>
          <p:cNvPr id="7" name="CuadroTexto 6"/>
          <p:cNvSpPr txBox="1"/>
          <p:nvPr/>
        </p:nvSpPr>
        <p:spPr>
          <a:xfrm>
            <a:off x="333829" y="174171"/>
            <a:ext cx="1625600" cy="523220"/>
          </a:xfrm>
          <a:prstGeom prst="rect">
            <a:avLst/>
          </a:prstGeom>
          <a:noFill/>
        </p:spPr>
        <p:txBody>
          <a:bodyPr wrap="square" rtlCol="0">
            <a:spAutoFit/>
          </a:bodyPr>
          <a:lstStyle/>
          <a:p>
            <a:r>
              <a:rPr lang="es-MX" sz="2800" b="1" dirty="0"/>
              <a:t>HOME</a:t>
            </a:r>
            <a:endParaRPr lang="en-US" sz="2800" b="1" dirty="0"/>
          </a:p>
        </p:txBody>
      </p:sp>
      <p:sp>
        <p:nvSpPr>
          <p:cNvPr id="8" name="Llamada rectangular redondeada 7"/>
          <p:cNvSpPr/>
          <p:nvPr/>
        </p:nvSpPr>
        <p:spPr>
          <a:xfrm flipH="1">
            <a:off x="290286" y="892694"/>
            <a:ext cx="4145444" cy="1103085"/>
          </a:xfrm>
          <a:prstGeom prst="wedgeRoundRectCallout">
            <a:avLst>
              <a:gd name="adj1" fmla="val -191956"/>
              <a:gd name="adj2" fmla="val -59572"/>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Adicionar la bolsa de compras a la web la cual reconduzca a concretar la compra con el pago usando medios electrónicos.</a:t>
            </a:r>
            <a:endParaRPr lang="en-US" dirty="0">
              <a:solidFill>
                <a:schemeClr val="tx1"/>
              </a:solidFill>
            </a:endParaRPr>
          </a:p>
        </p:txBody>
      </p:sp>
      <p:pic>
        <p:nvPicPr>
          <p:cNvPr id="11" name="Imagen 10"/>
          <p:cNvPicPr>
            <a:picLocks noChangeAspect="1"/>
          </p:cNvPicPr>
          <p:nvPr/>
        </p:nvPicPr>
        <p:blipFill rotWithShape="1">
          <a:blip r:embed="rId4"/>
          <a:srcRect l="2460" t="19065" r="2063" b="36345"/>
          <a:stretch/>
        </p:blipFill>
        <p:spPr>
          <a:xfrm>
            <a:off x="4995435" y="5578998"/>
            <a:ext cx="5292975" cy="763746"/>
          </a:xfrm>
          <a:prstGeom prst="rect">
            <a:avLst/>
          </a:prstGeom>
        </p:spPr>
      </p:pic>
      <p:pic>
        <p:nvPicPr>
          <p:cNvPr id="13" name="Imagen 12"/>
          <p:cNvPicPr>
            <a:picLocks noChangeAspect="1"/>
          </p:cNvPicPr>
          <p:nvPr/>
        </p:nvPicPr>
        <p:blipFill>
          <a:blip r:embed="rId5"/>
          <a:stretch>
            <a:fillRect/>
          </a:stretch>
        </p:blipFill>
        <p:spPr>
          <a:xfrm>
            <a:off x="9788453" y="5709629"/>
            <a:ext cx="373969" cy="351971"/>
          </a:xfrm>
          <a:prstGeom prst="rect">
            <a:avLst/>
          </a:prstGeom>
        </p:spPr>
      </p:pic>
    </p:spTree>
    <p:extLst>
      <p:ext uri="{BB962C8B-B14F-4D97-AF65-F5344CB8AC3E}">
        <p14:creationId xmlns:p14="http://schemas.microsoft.com/office/powerpoint/2010/main" val="347384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3" t="20617" r="10397" b="8554"/>
          <a:stretch/>
        </p:blipFill>
        <p:spPr>
          <a:xfrm>
            <a:off x="3788227" y="789114"/>
            <a:ext cx="7897217" cy="3594200"/>
          </a:xfrm>
          <a:prstGeom prst="rect">
            <a:avLst/>
          </a:prstGeom>
        </p:spPr>
      </p:pic>
      <p:sp>
        <p:nvSpPr>
          <p:cNvPr id="7" name="Llamada rectangular redondeada 6"/>
          <p:cNvSpPr/>
          <p:nvPr/>
        </p:nvSpPr>
        <p:spPr>
          <a:xfrm flipH="1">
            <a:off x="101600" y="2641977"/>
            <a:ext cx="3454400" cy="2829909"/>
          </a:xfrm>
          <a:prstGeom prst="wedgeRoundRectCallout">
            <a:avLst>
              <a:gd name="adj1" fmla="val -132507"/>
              <a:gd name="adj2" fmla="val 913"/>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Debe contar con una sección donde se selecciones el número de productos a solicitar, por defecto debe partir con 0 y debe ir incrementándose de 1 en 1 hasta 10. En caso requiera retirar el producto del carrito debe permitir reducir el número de productos. </a:t>
            </a:r>
            <a:endParaRPr lang="en-US" dirty="0">
              <a:solidFill>
                <a:schemeClr val="tx1"/>
              </a:solidFill>
            </a:endParaRPr>
          </a:p>
        </p:txBody>
      </p:sp>
      <p:pic>
        <p:nvPicPr>
          <p:cNvPr id="8" name="Imagen 7"/>
          <p:cNvPicPr>
            <a:picLocks noChangeAspect="1"/>
          </p:cNvPicPr>
          <p:nvPr/>
        </p:nvPicPr>
        <p:blipFill rotWithShape="1">
          <a:blip r:embed="rId3"/>
          <a:srcRect l="52619" t="70000" r="38254" b="19419"/>
          <a:stretch/>
        </p:blipFill>
        <p:spPr>
          <a:xfrm>
            <a:off x="6662055" y="3440347"/>
            <a:ext cx="1016001" cy="662609"/>
          </a:xfrm>
          <a:prstGeom prst="rect">
            <a:avLst/>
          </a:prstGeom>
        </p:spPr>
      </p:pic>
      <p:pic>
        <p:nvPicPr>
          <p:cNvPr id="13" name="Imagen 12"/>
          <p:cNvPicPr>
            <a:picLocks noChangeAspect="1"/>
          </p:cNvPicPr>
          <p:nvPr/>
        </p:nvPicPr>
        <p:blipFill>
          <a:blip r:embed="rId4"/>
          <a:stretch>
            <a:fillRect/>
          </a:stretch>
        </p:blipFill>
        <p:spPr>
          <a:xfrm>
            <a:off x="7509710" y="4229883"/>
            <a:ext cx="373969" cy="351971"/>
          </a:xfrm>
          <a:prstGeom prst="rect">
            <a:avLst/>
          </a:prstGeom>
        </p:spPr>
      </p:pic>
      <p:sp>
        <p:nvSpPr>
          <p:cNvPr id="15" name="CuadroTexto 14"/>
          <p:cNvSpPr txBox="1"/>
          <p:nvPr/>
        </p:nvSpPr>
        <p:spPr>
          <a:xfrm>
            <a:off x="333829" y="174171"/>
            <a:ext cx="4484914" cy="523220"/>
          </a:xfrm>
          <a:prstGeom prst="rect">
            <a:avLst/>
          </a:prstGeom>
          <a:noFill/>
        </p:spPr>
        <p:txBody>
          <a:bodyPr wrap="square" rtlCol="0">
            <a:spAutoFit/>
          </a:bodyPr>
          <a:lstStyle/>
          <a:p>
            <a:r>
              <a:rPr lang="es-MX" sz="2800" b="1" dirty="0"/>
              <a:t>Pantalla Ramo de Flores</a:t>
            </a:r>
            <a:endParaRPr lang="en-US" sz="2800" b="1" dirty="0"/>
          </a:p>
        </p:txBody>
      </p:sp>
      <p:pic>
        <p:nvPicPr>
          <p:cNvPr id="16" name="Imagen 15"/>
          <p:cNvPicPr>
            <a:picLocks noChangeAspect="1"/>
          </p:cNvPicPr>
          <p:nvPr/>
        </p:nvPicPr>
        <p:blipFill rotWithShape="1">
          <a:blip r:embed="rId5"/>
          <a:srcRect l="49841" t="37548" r="26825" b="52293"/>
          <a:stretch/>
        </p:blipFill>
        <p:spPr>
          <a:xfrm>
            <a:off x="6139544" y="3496981"/>
            <a:ext cx="1944914" cy="476306"/>
          </a:xfrm>
          <a:prstGeom prst="rect">
            <a:avLst/>
          </a:prstGeom>
        </p:spPr>
      </p:pic>
    </p:spTree>
    <p:extLst>
      <p:ext uri="{BB962C8B-B14F-4D97-AF65-F5344CB8AC3E}">
        <p14:creationId xmlns:p14="http://schemas.microsoft.com/office/powerpoint/2010/main" val="515997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063" t="20617" r="10397" b="8554"/>
          <a:stretch/>
        </p:blipFill>
        <p:spPr>
          <a:xfrm>
            <a:off x="3788227" y="789114"/>
            <a:ext cx="7897217" cy="3594200"/>
          </a:xfrm>
          <a:prstGeom prst="rect">
            <a:avLst/>
          </a:prstGeom>
        </p:spPr>
      </p:pic>
      <p:sp>
        <p:nvSpPr>
          <p:cNvPr id="7" name="Llamada rectangular redondeada 6"/>
          <p:cNvSpPr/>
          <p:nvPr/>
        </p:nvSpPr>
        <p:spPr>
          <a:xfrm flipH="1">
            <a:off x="101600" y="2688002"/>
            <a:ext cx="3454400" cy="1541882"/>
          </a:xfrm>
          <a:prstGeom prst="wedgeRoundRectCallout">
            <a:avLst>
              <a:gd name="adj1" fmla="val -58978"/>
              <a:gd name="adj2" fmla="val -12935"/>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Duplicar la sección de Ramo de flores, misas características, enlazándolo con el proceso de carga masiva</a:t>
            </a:r>
            <a:endParaRPr lang="en-US" dirty="0">
              <a:solidFill>
                <a:schemeClr val="tx1"/>
              </a:solidFill>
            </a:endParaRPr>
          </a:p>
        </p:txBody>
      </p:sp>
      <p:pic>
        <p:nvPicPr>
          <p:cNvPr id="13" name="Imagen 12"/>
          <p:cNvPicPr>
            <a:picLocks noChangeAspect="1"/>
          </p:cNvPicPr>
          <p:nvPr/>
        </p:nvPicPr>
        <p:blipFill>
          <a:blip r:embed="rId3"/>
          <a:stretch>
            <a:fillRect/>
          </a:stretch>
        </p:blipFill>
        <p:spPr>
          <a:xfrm>
            <a:off x="7509710" y="4229883"/>
            <a:ext cx="373969" cy="351971"/>
          </a:xfrm>
          <a:prstGeom prst="rect">
            <a:avLst/>
          </a:prstGeom>
        </p:spPr>
      </p:pic>
      <p:sp>
        <p:nvSpPr>
          <p:cNvPr id="15" name="CuadroTexto 14"/>
          <p:cNvSpPr txBox="1"/>
          <p:nvPr/>
        </p:nvSpPr>
        <p:spPr>
          <a:xfrm>
            <a:off x="333829" y="174171"/>
            <a:ext cx="4484914" cy="523220"/>
          </a:xfrm>
          <a:prstGeom prst="rect">
            <a:avLst/>
          </a:prstGeom>
          <a:noFill/>
        </p:spPr>
        <p:txBody>
          <a:bodyPr wrap="square" rtlCol="0">
            <a:spAutoFit/>
          </a:bodyPr>
          <a:lstStyle/>
          <a:p>
            <a:r>
              <a:rPr lang="es-MX" sz="2800" b="1" dirty="0"/>
              <a:t>Pantalla Arreglo Floral</a:t>
            </a:r>
            <a:endParaRPr lang="en-US" sz="2800" b="1" dirty="0"/>
          </a:p>
        </p:txBody>
      </p:sp>
      <p:pic>
        <p:nvPicPr>
          <p:cNvPr id="2" name="Imagen 1"/>
          <p:cNvPicPr>
            <a:picLocks noChangeAspect="1"/>
          </p:cNvPicPr>
          <p:nvPr/>
        </p:nvPicPr>
        <p:blipFill rotWithShape="1">
          <a:blip r:embed="rId4"/>
          <a:srcRect l="49841" t="37548" r="26825" b="52293"/>
          <a:stretch/>
        </p:blipFill>
        <p:spPr>
          <a:xfrm>
            <a:off x="6197600" y="3555037"/>
            <a:ext cx="1944914" cy="476306"/>
          </a:xfrm>
          <a:prstGeom prst="rect">
            <a:avLst/>
          </a:prstGeom>
        </p:spPr>
      </p:pic>
    </p:spTree>
    <p:extLst>
      <p:ext uri="{BB962C8B-B14F-4D97-AF65-F5344CB8AC3E}">
        <p14:creationId xmlns:p14="http://schemas.microsoft.com/office/powerpoint/2010/main" val="17377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5" y="6115502"/>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4"/>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45E835AC-A255-6D5C-8B30-6812C412D9DC}"/>
              </a:ext>
            </a:extLst>
          </p:cNvPr>
          <p:cNvPicPr>
            <a:picLocks noChangeAspect="1"/>
          </p:cNvPicPr>
          <p:nvPr/>
        </p:nvPicPr>
        <p:blipFill>
          <a:blip r:embed="rId2"/>
          <a:stretch>
            <a:fillRect/>
          </a:stretch>
        </p:blipFill>
        <p:spPr>
          <a:xfrm>
            <a:off x="11392022" y="6202546"/>
            <a:ext cx="586444" cy="619979"/>
          </a:xfrm>
          <a:prstGeom prst="rect">
            <a:avLst/>
          </a:prstGeom>
        </p:spPr>
      </p:pic>
      <p:sp>
        <p:nvSpPr>
          <p:cNvPr id="9" name="CuadroTexto 8">
            <a:extLst>
              <a:ext uri="{FF2B5EF4-FFF2-40B4-BE49-F238E27FC236}">
                <a16:creationId xmlns:a16="http://schemas.microsoft.com/office/drawing/2014/main" id="{693C0A28-5D81-2BE4-ACBF-DDA8330BF5B2}"/>
              </a:ext>
            </a:extLst>
          </p:cNvPr>
          <p:cNvSpPr txBox="1"/>
          <p:nvPr/>
        </p:nvSpPr>
        <p:spPr>
          <a:xfrm>
            <a:off x="9901101" y="6380310"/>
            <a:ext cx="2150524" cy="336165"/>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1443" dirty="0">
                <a:solidFill>
                  <a:schemeClr val="tx2"/>
                </a:solidFill>
                <a:latin typeface="+mj-lt"/>
                <a:ea typeface="+mj-ea"/>
                <a:cs typeface="+mj-cs"/>
              </a:rPr>
              <a:t>Florerías </a:t>
            </a:r>
            <a:r>
              <a:rPr lang="en-US" sz="1443" dirty="0" err="1">
                <a:solidFill>
                  <a:schemeClr val="tx2"/>
                </a:solidFill>
                <a:latin typeface="+mj-lt"/>
                <a:ea typeface="+mj-ea"/>
                <a:cs typeface="+mj-cs"/>
              </a:rPr>
              <a:t>en</a:t>
            </a:r>
            <a:r>
              <a:rPr lang="en-US" sz="1443" dirty="0">
                <a:solidFill>
                  <a:schemeClr val="tx2"/>
                </a:solidFill>
                <a:latin typeface="+mj-lt"/>
                <a:ea typeface="+mj-ea"/>
                <a:cs typeface="+mj-cs"/>
              </a:rPr>
              <a:t> Lima</a:t>
            </a:r>
            <a:endParaRPr lang="en-US" sz="1600" dirty="0">
              <a:solidFill>
                <a:schemeClr val="tx2"/>
              </a:solidFill>
              <a:latin typeface="+mj-lt"/>
              <a:ea typeface="+mj-ea"/>
              <a:cs typeface="+mj-cs"/>
            </a:endParaRPr>
          </a:p>
        </p:txBody>
      </p:sp>
      <p:pic>
        <p:nvPicPr>
          <p:cNvPr id="17" name="Imagen 16" descr="Un florero con flores sobre una mesa&#10;&#10;Descripción generada automáticamente">
            <a:extLst>
              <a:ext uri="{FF2B5EF4-FFF2-40B4-BE49-F238E27FC236}">
                <a16:creationId xmlns:a16="http://schemas.microsoft.com/office/drawing/2014/main" id="{F2A4471D-33B6-893A-F778-102C512BA117}"/>
              </a:ext>
            </a:extLst>
          </p:cNvPr>
          <p:cNvPicPr>
            <a:picLocks noChangeAspect="1"/>
          </p:cNvPicPr>
          <p:nvPr/>
        </p:nvPicPr>
        <p:blipFill>
          <a:blip r:embed="rId3"/>
          <a:stretch>
            <a:fillRect/>
          </a:stretch>
        </p:blipFill>
        <p:spPr>
          <a:xfrm>
            <a:off x="890219" y="805391"/>
            <a:ext cx="2784788" cy="2624663"/>
          </a:xfrm>
          <a:prstGeom prst="rect">
            <a:avLst/>
          </a:prstGeom>
        </p:spPr>
      </p:pic>
      <p:pic>
        <p:nvPicPr>
          <p:cNvPr id="18" name="Imagen 17" descr="Un florero con flores rosas&#10;&#10;Descripción generada automáticamente">
            <a:extLst>
              <a:ext uri="{FF2B5EF4-FFF2-40B4-BE49-F238E27FC236}">
                <a16:creationId xmlns:a16="http://schemas.microsoft.com/office/drawing/2014/main" id="{6874AB1D-8AC0-36AE-EF00-411C15CBC25C}"/>
              </a:ext>
            </a:extLst>
          </p:cNvPr>
          <p:cNvPicPr>
            <a:picLocks noChangeAspect="1"/>
          </p:cNvPicPr>
          <p:nvPr/>
        </p:nvPicPr>
        <p:blipFill>
          <a:blip r:embed="rId4"/>
          <a:stretch>
            <a:fillRect/>
          </a:stretch>
        </p:blipFill>
        <p:spPr>
          <a:xfrm>
            <a:off x="4243493" y="935931"/>
            <a:ext cx="3743538" cy="5309982"/>
          </a:xfrm>
          <a:prstGeom prst="rect">
            <a:avLst/>
          </a:prstGeom>
        </p:spPr>
      </p:pic>
      <p:pic>
        <p:nvPicPr>
          <p:cNvPr id="19" name="Imagen 18" descr="Flor de color rojo&#10;&#10;Descripción generada automáticamente con confianza baja">
            <a:extLst>
              <a:ext uri="{FF2B5EF4-FFF2-40B4-BE49-F238E27FC236}">
                <a16:creationId xmlns:a16="http://schemas.microsoft.com/office/drawing/2014/main" id="{AE6A9F5C-1225-0A9B-7F02-B98129C668CA}"/>
              </a:ext>
            </a:extLst>
          </p:cNvPr>
          <p:cNvPicPr>
            <a:picLocks noChangeAspect="1"/>
          </p:cNvPicPr>
          <p:nvPr/>
        </p:nvPicPr>
        <p:blipFill>
          <a:blip r:embed="rId5"/>
          <a:stretch>
            <a:fillRect/>
          </a:stretch>
        </p:blipFill>
        <p:spPr>
          <a:xfrm>
            <a:off x="8675372" y="805391"/>
            <a:ext cx="2506552" cy="2624662"/>
          </a:xfrm>
          <a:prstGeom prst="rect">
            <a:avLst/>
          </a:prstGeom>
        </p:spPr>
      </p:pic>
      <p:pic>
        <p:nvPicPr>
          <p:cNvPr id="20" name="Imagen 19" descr="Un florero con flores rosas&#10;&#10;Descripción generada automáticamente">
            <a:extLst>
              <a:ext uri="{FF2B5EF4-FFF2-40B4-BE49-F238E27FC236}">
                <a16:creationId xmlns:a16="http://schemas.microsoft.com/office/drawing/2014/main" id="{94B02180-43E8-C3F2-622D-F608CCF94385}"/>
              </a:ext>
            </a:extLst>
          </p:cNvPr>
          <p:cNvPicPr>
            <a:picLocks noChangeAspect="1"/>
          </p:cNvPicPr>
          <p:nvPr/>
        </p:nvPicPr>
        <p:blipFill>
          <a:blip r:embed="rId6"/>
          <a:stretch>
            <a:fillRect/>
          </a:stretch>
        </p:blipFill>
        <p:spPr>
          <a:xfrm>
            <a:off x="808082" y="3751788"/>
            <a:ext cx="2949061" cy="2624665"/>
          </a:xfrm>
          <a:prstGeom prst="rect">
            <a:avLst/>
          </a:prstGeom>
        </p:spPr>
      </p:pic>
      <p:pic>
        <p:nvPicPr>
          <p:cNvPr id="22" name="Imagen 21" descr="Un florero con flores rojas y blancas&#10;&#10;Descripción generada automáticamente">
            <a:extLst>
              <a:ext uri="{FF2B5EF4-FFF2-40B4-BE49-F238E27FC236}">
                <a16:creationId xmlns:a16="http://schemas.microsoft.com/office/drawing/2014/main" id="{FE95F084-D0C3-8A7C-8D38-0DAF77C17F7B}"/>
              </a:ext>
            </a:extLst>
          </p:cNvPr>
          <p:cNvPicPr>
            <a:picLocks noChangeAspect="1"/>
          </p:cNvPicPr>
          <p:nvPr/>
        </p:nvPicPr>
        <p:blipFill>
          <a:blip r:embed="rId7"/>
          <a:stretch>
            <a:fillRect/>
          </a:stretch>
        </p:blipFill>
        <p:spPr>
          <a:xfrm>
            <a:off x="8692581" y="3751788"/>
            <a:ext cx="2472132" cy="2643992"/>
          </a:xfrm>
          <a:prstGeom prst="rect">
            <a:avLst/>
          </a:prstGeom>
        </p:spPr>
      </p:pic>
      <p:sp>
        <p:nvSpPr>
          <p:cNvPr id="24" name="CuadroTexto 23">
            <a:extLst>
              <a:ext uri="{FF2B5EF4-FFF2-40B4-BE49-F238E27FC236}">
                <a16:creationId xmlns:a16="http://schemas.microsoft.com/office/drawing/2014/main" id="{51C5EFCD-F1D1-0F9E-74F8-D43A4439C61B}"/>
              </a:ext>
            </a:extLst>
          </p:cNvPr>
          <p:cNvSpPr txBox="1"/>
          <p:nvPr/>
        </p:nvSpPr>
        <p:spPr>
          <a:xfrm>
            <a:off x="1670670" y="288217"/>
            <a:ext cx="2949060" cy="440484"/>
          </a:xfrm>
          <a:prstGeom prst="rect">
            <a:avLst/>
          </a:prstGeom>
        </p:spPr>
        <p:txBody>
          <a:bodyPr vert="horz" lIns="91440" tIns="45720" rIns="91440" bIns="45720" rtlCol="0" anchor="t">
            <a:normAutofit fontScale="85000" lnSpcReduction="10000"/>
          </a:bodyPr>
          <a:lstStyle/>
          <a:p>
            <a:pPr defTabSz="824433">
              <a:lnSpc>
                <a:spcPct val="90000"/>
              </a:lnSpc>
              <a:spcBef>
                <a:spcPct val="0"/>
              </a:spcBef>
              <a:spcAft>
                <a:spcPts val="541"/>
              </a:spcAft>
            </a:pPr>
            <a:r>
              <a:rPr lang="en-US" sz="2400" dirty="0" err="1">
                <a:solidFill>
                  <a:schemeClr val="tx2"/>
                </a:solidFill>
                <a:latin typeface="+mj-lt"/>
                <a:ea typeface="+mj-ea"/>
                <a:cs typeface="+mj-cs"/>
              </a:rPr>
              <a:t>Presentación</a:t>
            </a:r>
            <a:r>
              <a:rPr lang="en-US" sz="2400" dirty="0">
                <a:solidFill>
                  <a:schemeClr val="tx2"/>
                </a:solidFill>
                <a:latin typeface="+mj-lt"/>
                <a:ea typeface="+mj-ea"/>
                <a:cs typeface="+mj-cs"/>
              </a:rPr>
              <a:t> de </a:t>
            </a:r>
            <a:r>
              <a:rPr lang="en-US" sz="2400" dirty="0" err="1">
                <a:solidFill>
                  <a:schemeClr val="tx2"/>
                </a:solidFill>
                <a:latin typeface="+mj-lt"/>
                <a:ea typeface="+mj-ea"/>
                <a:cs typeface="+mj-cs"/>
              </a:rPr>
              <a:t>Productos</a:t>
            </a:r>
            <a:endParaRPr lang="en-US" sz="2800" dirty="0">
              <a:solidFill>
                <a:schemeClr val="tx2"/>
              </a:solidFill>
              <a:latin typeface="+mj-lt"/>
              <a:ea typeface="+mj-ea"/>
              <a:cs typeface="+mj-cs"/>
            </a:endParaRPr>
          </a:p>
        </p:txBody>
      </p:sp>
    </p:spTree>
    <p:extLst>
      <p:ext uri="{BB962C8B-B14F-4D97-AF65-F5344CB8AC3E}">
        <p14:creationId xmlns:p14="http://schemas.microsoft.com/office/powerpoint/2010/main" val="2576220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6111" t="31058" r="6349" b="25203"/>
          <a:stretch/>
        </p:blipFill>
        <p:spPr>
          <a:xfrm>
            <a:off x="1422401" y="2931727"/>
            <a:ext cx="10638971" cy="2990102"/>
          </a:xfrm>
          <a:prstGeom prst="rect">
            <a:avLst/>
          </a:prstGeom>
        </p:spPr>
      </p:pic>
      <p:sp>
        <p:nvSpPr>
          <p:cNvPr id="5" name="CuadroTexto 4"/>
          <p:cNvSpPr txBox="1"/>
          <p:nvPr/>
        </p:nvSpPr>
        <p:spPr>
          <a:xfrm>
            <a:off x="333829" y="174171"/>
            <a:ext cx="4484914" cy="523220"/>
          </a:xfrm>
          <a:prstGeom prst="rect">
            <a:avLst/>
          </a:prstGeom>
          <a:noFill/>
        </p:spPr>
        <p:txBody>
          <a:bodyPr wrap="square" rtlCol="0">
            <a:spAutoFit/>
          </a:bodyPr>
          <a:lstStyle/>
          <a:p>
            <a:r>
              <a:rPr lang="es-MX" sz="2800" b="1" dirty="0"/>
              <a:t>Gestión de Pedidos</a:t>
            </a:r>
            <a:endParaRPr lang="en-US" sz="2800" b="1" dirty="0"/>
          </a:p>
        </p:txBody>
      </p:sp>
      <p:sp>
        <p:nvSpPr>
          <p:cNvPr id="6" name="Llamada rectangular redondeada 5"/>
          <p:cNvSpPr/>
          <p:nvPr/>
        </p:nvSpPr>
        <p:spPr>
          <a:xfrm flipH="1">
            <a:off x="464456" y="1043618"/>
            <a:ext cx="10929257" cy="1541882"/>
          </a:xfrm>
          <a:prstGeom prst="wedgeRoundRectCallout">
            <a:avLst>
              <a:gd name="adj1" fmla="val -14"/>
              <a:gd name="adj2" fmla="val 69903"/>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Al pulsar </a:t>
            </a:r>
            <a:r>
              <a:rPr lang="es-MX" dirty="0" err="1">
                <a:solidFill>
                  <a:schemeClr val="tx1"/>
                </a:solidFill>
              </a:rPr>
              <a:t>aregar</a:t>
            </a:r>
            <a:r>
              <a:rPr lang="es-MX" dirty="0">
                <a:solidFill>
                  <a:schemeClr val="tx1"/>
                </a:solidFill>
              </a:rPr>
              <a:t> al carrito debe mostrar una siguiente pantalla donde muestre el resumen de lo ya cargado al carrito con 2 opciones “Continuar comprando “ o “Ir a pagar”</a:t>
            </a:r>
            <a:endParaRPr lang="en-US" dirty="0">
              <a:solidFill>
                <a:schemeClr val="tx1"/>
              </a:solidFill>
            </a:endParaRPr>
          </a:p>
        </p:txBody>
      </p:sp>
    </p:spTree>
    <p:extLst>
      <p:ext uri="{BB962C8B-B14F-4D97-AF65-F5344CB8AC3E}">
        <p14:creationId xmlns:p14="http://schemas.microsoft.com/office/powerpoint/2010/main" val="3455647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33829" y="174171"/>
            <a:ext cx="5834742" cy="523220"/>
          </a:xfrm>
          <a:prstGeom prst="rect">
            <a:avLst/>
          </a:prstGeom>
          <a:noFill/>
        </p:spPr>
        <p:txBody>
          <a:bodyPr wrap="square" rtlCol="0">
            <a:spAutoFit/>
          </a:bodyPr>
          <a:lstStyle/>
          <a:p>
            <a:r>
              <a:rPr lang="es-MX" sz="2800" b="1" dirty="0"/>
              <a:t>Gestión de pedidos </a:t>
            </a:r>
            <a:endParaRPr lang="en-US" sz="2800" b="1" dirty="0"/>
          </a:p>
        </p:txBody>
      </p:sp>
      <p:pic>
        <p:nvPicPr>
          <p:cNvPr id="5" name="Imagen 4"/>
          <p:cNvPicPr>
            <a:picLocks noChangeAspect="1"/>
          </p:cNvPicPr>
          <p:nvPr/>
        </p:nvPicPr>
        <p:blipFill rotWithShape="1">
          <a:blip r:embed="rId2"/>
          <a:srcRect l="715" t="31198" r="2063" b="7285"/>
          <a:stretch/>
        </p:blipFill>
        <p:spPr>
          <a:xfrm>
            <a:off x="899885" y="2026241"/>
            <a:ext cx="10537371" cy="3750445"/>
          </a:xfrm>
          <a:prstGeom prst="rect">
            <a:avLst/>
          </a:prstGeom>
        </p:spPr>
      </p:pic>
      <p:sp>
        <p:nvSpPr>
          <p:cNvPr id="6" name="Llamada rectangular redondeada 5"/>
          <p:cNvSpPr/>
          <p:nvPr/>
        </p:nvSpPr>
        <p:spPr>
          <a:xfrm flipH="1">
            <a:off x="464456" y="680759"/>
            <a:ext cx="10929257" cy="1541882"/>
          </a:xfrm>
          <a:prstGeom prst="wedgeRoundRectCallout">
            <a:avLst>
              <a:gd name="adj1" fmla="val -14"/>
              <a:gd name="adj2" fmla="val 69903"/>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Al indicar ir a pagar se debe mostrar una pantalla que permita ver todos los productos y el botón pagar.</a:t>
            </a:r>
          </a:p>
          <a:p>
            <a:r>
              <a:rPr lang="es-MX" dirty="0">
                <a:solidFill>
                  <a:schemeClr val="tx1"/>
                </a:solidFill>
              </a:rPr>
              <a:t>El acceso a esta sección debe darse por la selección de un producto (slid19) o a través del carrito.</a:t>
            </a:r>
          </a:p>
          <a:p>
            <a:endParaRPr lang="en-US" dirty="0">
              <a:solidFill>
                <a:schemeClr val="tx1"/>
              </a:solidFill>
            </a:endParaRPr>
          </a:p>
        </p:txBody>
      </p:sp>
    </p:spTree>
    <p:extLst>
      <p:ext uri="{BB962C8B-B14F-4D97-AF65-F5344CB8AC3E}">
        <p14:creationId xmlns:p14="http://schemas.microsoft.com/office/powerpoint/2010/main" val="1085973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33829" y="174171"/>
            <a:ext cx="5834742" cy="523220"/>
          </a:xfrm>
          <a:prstGeom prst="rect">
            <a:avLst/>
          </a:prstGeom>
          <a:noFill/>
        </p:spPr>
        <p:txBody>
          <a:bodyPr wrap="square" rtlCol="0">
            <a:spAutoFit/>
          </a:bodyPr>
          <a:lstStyle/>
          <a:p>
            <a:r>
              <a:rPr lang="es-MX" sz="2800" b="1" dirty="0"/>
              <a:t>Gestión de pedidos </a:t>
            </a:r>
            <a:endParaRPr lang="en-US" sz="2800" b="1" dirty="0"/>
          </a:p>
        </p:txBody>
      </p:sp>
      <p:sp>
        <p:nvSpPr>
          <p:cNvPr id="6" name="Llamada rectangular redondeada 5"/>
          <p:cNvSpPr/>
          <p:nvPr/>
        </p:nvSpPr>
        <p:spPr>
          <a:xfrm flipH="1">
            <a:off x="464454" y="680759"/>
            <a:ext cx="4572001" cy="5270098"/>
          </a:xfrm>
          <a:prstGeom prst="wedgeRoundRectCallout">
            <a:avLst>
              <a:gd name="adj1" fmla="val -14"/>
              <a:gd name="adj2" fmla="val 69903"/>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Para concretar el pedido, debe incluir:</a:t>
            </a:r>
          </a:p>
          <a:p>
            <a:r>
              <a:rPr lang="es-MX" dirty="0">
                <a:solidFill>
                  <a:schemeClr val="tx1"/>
                </a:solidFill>
              </a:rPr>
              <a:t>Datos del comprador.</a:t>
            </a:r>
          </a:p>
          <a:p>
            <a:r>
              <a:rPr lang="es-MX" dirty="0">
                <a:solidFill>
                  <a:schemeClr val="tx1"/>
                </a:solidFill>
              </a:rPr>
              <a:t>Direcciones</a:t>
            </a:r>
          </a:p>
          <a:p>
            <a:r>
              <a:rPr lang="es-MX" dirty="0">
                <a:solidFill>
                  <a:schemeClr val="tx1"/>
                </a:solidFill>
              </a:rPr>
              <a:t>Método de envío: Selección de fecha , horario de entrega, dedicatoria </a:t>
            </a:r>
          </a:p>
          <a:p>
            <a:r>
              <a:rPr lang="es-MX" dirty="0">
                <a:solidFill>
                  <a:schemeClr val="tx1"/>
                </a:solidFill>
              </a:rPr>
              <a:t>Pago : Formas de pago con tarjetas de crédito / Débito</a:t>
            </a:r>
          </a:p>
          <a:p>
            <a:endParaRPr lang="en-US" dirty="0">
              <a:solidFill>
                <a:schemeClr val="tx1"/>
              </a:solidFill>
            </a:endParaRPr>
          </a:p>
        </p:txBody>
      </p:sp>
      <p:pic>
        <p:nvPicPr>
          <p:cNvPr id="2" name="Imagen 1"/>
          <p:cNvPicPr>
            <a:picLocks noChangeAspect="1"/>
          </p:cNvPicPr>
          <p:nvPr/>
        </p:nvPicPr>
        <p:blipFill rotWithShape="1">
          <a:blip r:embed="rId2"/>
          <a:srcRect l="1112" t="13421" r="2540" b="47355"/>
          <a:stretch/>
        </p:blipFill>
        <p:spPr>
          <a:xfrm>
            <a:off x="5704115" y="551543"/>
            <a:ext cx="5197367" cy="1190172"/>
          </a:xfrm>
          <a:prstGeom prst="rect">
            <a:avLst/>
          </a:prstGeom>
        </p:spPr>
      </p:pic>
      <p:pic>
        <p:nvPicPr>
          <p:cNvPr id="3" name="Imagen 2"/>
          <p:cNvPicPr>
            <a:picLocks noChangeAspect="1"/>
          </p:cNvPicPr>
          <p:nvPr/>
        </p:nvPicPr>
        <p:blipFill rotWithShape="1">
          <a:blip r:embed="rId3"/>
          <a:srcRect l="1111" t="17679" r="2301" b="15326"/>
          <a:stretch/>
        </p:blipFill>
        <p:spPr>
          <a:xfrm>
            <a:off x="5793520" y="2003324"/>
            <a:ext cx="6398480" cy="2496458"/>
          </a:xfrm>
          <a:prstGeom prst="rect">
            <a:avLst/>
          </a:prstGeom>
        </p:spPr>
      </p:pic>
    </p:spTree>
    <p:extLst>
      <p:ext uri="{BB962C8B-B14F-4D97-AF65-F5344CB8AC3E}">
        <p14:creationId xmlns:p14="http://schemas.microsoft.com/office/powerpoint/2010/main" val="1283048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06401" y="449942"/>
            <a:ext cx="1625600" cy="523220"/>
          </a:xfrm>
          <a:prstGeom prst="rect">
            <a:avLst/>
          </a:prstGeom>
          <a:noFill/>
        </p:spPr>
        <p:txBody>
          <a:bodyPr wrap="square" rtlCol="0">
            <a:spAutoFit/>
          </a:bodyPr>
          <a:lstStyle/>
          <a:p>
            <a:r>
              <a:rPr lang="es-MX" sz="2800" b="1" dirty="0"/>
              <a:t>Sprint 3</a:t>
            </a:r>
            <a:endParaRPr lang="en-US" sz="2800" b="1" dirty="0"/>
          </a:p>
        </p:txBody>
      </p:sp>
      <p:sp>
        <p:nvSpPr>
          <p:cNvPr id="5" name="CuadroTexto 4"/>
          <p:cNvSpPr txBox="1"/>
          <p:nvPr/>
        </p:nvSpPr>
        <p:spPr>
          <a:xfrm>
            <a:off x="1219201" y="1981199"/>
            <a:ext cx="1625600" cy="523220"/>
          </a:xfrm>
          <a:prstGeom prst="rect">
            <a:avLst/>
          </a:prstGeom>
          <a:noFill/>
        </p:spPr>
        <p:txBody>
          <a:bodyPr wrap="square" rtlCol="0">
            <a:spAutoFit/>
          </a:bodyPr>
          <a:lstStyle/>
          <a:p>
            <a:r>
              <a:rPr lang="es-MX" sz="2800" b="1" dirty="0"/>
              <a:t>Objetivo: </a:t>
            </a:r>
            <a:endParaRPr lang="en-US" sz="2800" b="1" dirty="0"/>
          </a:p>
        </p:txBody>
      </p:sp>
      <p:sp>
        <p:nvSpPr>
          <p:cNvPr id="6" name="CuadroTexto 5"/>
          <p:cNvSpPr txBox="1"/>
          <p:nvPr/>
        </p:nvSpPr>
        <p:spPr>
          <a:xfrm>
            <a:off x="2844801" y="1981199"/>
            <a:ext cx="7997370" cy="2677656"/>
          </a:xfrm>
          <a:prstGeom prst="rect">
            <a:avLst/>
          </a:prstGeom>
          <a:noFill/>
        </p:spPr>
        <p:txBody>
          <a:bodyPr wrap="square" rtlCol="0">
            <a:spAutoFit/>
          </a:bodyPr>
          <a:lstStyle/>
          <a:p>
            <a:r>
              <a:rPr lang="es-MX" sz="2800" b="1" dirty="0"/>
              <a:t>Implementar la sección de proveedores, el cual permita la inscripción y posterior acceso para el ingreso de productos.</a:t>
            </a:r>
          </a:p>
          <a:p>
            <a:r>
              <a:rPr lang="es-MX" sz="2800" b="1" dirty="0"/>
              <a:t>Además de incluir opciones de filtro por localidad, considerando que la web no solo podrá distribuir en Lima.</a:t>
            </a:r>
            <a:endParaRPr lang="en-US" sz="2800" b="1" dirty="0"/>
          </a:p>
        </p:txBody>
      </p:sp>
    </p:spTree>
    <p:extLst>
      <p:ext uri="{BB962C8B-B14F-4D97-AF65-F5344CB8AC3E}">
        <p14:creationId xmlns:p14="http://schemas.microsoft.com/office/powerpoint/2010/main" val="3389055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33829" y="174171"/>
            <a:ext cx="3296062" cy="523220"/>
          </a:xfrm>
          <a:prstGeom prst="rect">
            <a:avLst/>
          </a:prstGeom>
          <a:noFill/>
        </p:spPr>
        <p:txBody>
          <a:bodyPr wrap="square" rtlCol="0">
            <a:spAutoFit/>
          </a:bodyPr>
          <a:lstStyle/>
          <a:p>
            <a:r>
              <a:rPr lang="es-MX" sz="2800" b="1" dirty="0" err="1"/>
              <a:t>HOME_busqueda</a:t>
            </a:r>
            <a:endParaRPr lang="en-US" sz="2800" b="1" dirty="0"/>
          </a:p>
        </p:txBody>
      </p:sp>
      <p:sp>
        <p:nvSpPr>
          <p:cNvPr id="16" name="Rectángulo 15"/>
          <p:cNvSpPr/>
          <p:nvPr/>
        </p:nvSpPr>
        <p:spPr>
          <a:xfrm>
            <a:off x="10363203" y="494193"/>
            <a:ext cx="798286" cy="463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p:cNvPicPr>
            <a:picLocks noChangeAspect="1"/>
          </p:cNvPicPr>
          <p:nvPr/>
        </p:nvPicPr>
        <p:blipFill>
          <a:blip r:embed="rId2"/>
          <a:stretch>
            <a:fillRect/>
          </a:stretch>
        </p:blipFill>
        <p:spPr>
          <a:xfrm>
            <a:off x="3820439" y="174171"/>
            <a:ext cx="4930595" cy="6504353"/>
          </a:xfrm>
          <a:prstGeom prst="rect">
            <a:avLst/>
          </a:prstGeom>
        </p:spPr>
      </p:pic>
      <p:pic>
        <p:nvPicPr>
          <p:cNvPr id="18" name="Imagen 17"/>
          <p:cNvPicPr>
            <a:picLocks noChangeAspect="1"/>
          </p:cNvPicPr>
          <p:nvPr/>
        </p:nvPicPr>
        <p:blipFill>
          <a:blip r:embed="rId3"/>
          <a:stretch>
            <a:fillRect/>
          </a:stretch>
        </p:blipFill>
        <p:spPr>
          <a:xfrm>
            <a:off x="4917786" y="323074"/>
            <a:ext cx="3413414" cy="225414"/>
          </a:xfrm>
          <a:prstGeom prst="rect">
            <a:avLst/>
          </a:prstGeom>
        </p:spPr>
      </p:pic>
      <p:sp>
        <p:nvSpPr>
          <p:cNvPr id="20" name="Llamada rectangular redondeada 19"/>
          <p:cNvSpPr/>
          <p:nvPr/>
        </p:nvSpPr>
        <p:spPr>
          <a:xfrm>
            <a:off x="8331200" y="957946"/>
            <a:ext cx="3620655" cy="538346"/>
          </a:xfrm>
          <a:prstGeom prst="wedgeRoundRectCallout">
            <a:avLst>
              <a:gd name="adj1" fmla="val -59740"/>
              <a:gd name="adj2" fmla="val -1400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a:t>Además se debe incluir una sección de búsqueda que permita ingresar textos </a:t>
            </a:r>
            <a:endParaRPr lang="en-US" sz="1200" dirty="0"/>
          </a:p>
        </p:txBody>
      </p:sp>
      <p:sp>
        <p:nvSpPr>
          <p:cNvPr id="15" name="CuadroTexto 14"/>
          <p:cNvSpPr txBox="1"/>
          <p:nvPr/>
        </p:nvSpPr>
        <p:spPr>
          <a:xfrm flipH="1">
            <a:off x="8442696" y="1700979"/>
            <a:ext cx="3397662" cy="3046988"/>
          </a:xfrm>
          <a:prstGeom prst="rect">
            <a:avLst/>
          </a:prstGeom>
          <a:noFill/>
        </p:spPr>
        <p:txBody>
          <a:bodyPr wrap="square" rtlCol="0">
            <a:spAutoFit/>
          </a:bodyPr>
          <a:lstStyle/>
          <a:p>
            <a:r>
              <a:rPr lang="es-MX" sz="1200" dirty="0"/>
              <a:t>El campo debe contar con opción 50 caracteres.</a:t>
            </a:r>
          </a:p>
          <a:p>
            <a:endParaRPr lang="es-MX" sz="1200" dirty="0"/>
          </a:p>
          <a:p>
            <a:endParaRPr lang="es-MX" sz="1200" dirty="0"/>
          </a:p>
          <a:p>
            <a:r>
              <a:rPr lang="es-MX" sz="1200" dirty="0"/>
              <a:t>Acción:</a:t>
            </a:r>
          </a:p>
          <a:p>
            <a:r>
              <a:rPr lang="es-MX" sz="1200" dirty="0"/>
              <a:t>Debe realizar búsqueda de las diferentes productos que se cuentan cargados en el catálogo , de encontrar coincidencia debe mostrar todos los productos en una vista similar a la de productos, en caso de exceder el número permitido debe ser paginable.</a:t>
            </a:r>
          </a:p>
          <a:p>
            <a:r>
              <a:rPr lang="es-MX" sz="1200" dirty="0"/>
              <a:t>La opción de búsqueda debe mantenerse al mostrar el resultado.</a:t>
            </a:r>
          </a:p>
          <a:p>
            <a:r>
              <a:rPr lang="es-MX" sz="1200" dirty="0"/>
              <a:t>De igual forma debe mantener la traza de navegación. Home/</a:t>
            </a:r>
            <a:r>
              <a:rPr lang="es-MX" sz="1200" dirty="0" err="1"/>
              <a:t>búsqueda_personalizada</a:t>
            </a:r>
            <a:r>
              <a:rPr lang="es-MX" sz="1200" dirty="0"/>
              <a:t>, en caso el cliente defina dar </a:t>
            </a:r>
            <a:r>
              <a:rPr lang="es-MX" sz="1200" dirty="0" err="1"/>
              <a:t>click</a:t>
            </a:r>
            <a:r>
              <a:rPr lang="es-MX" sz="1200" dirty="0"/>
              <a:t> en home debe llevar a la nueva vista.</a:t>
            </a:r>
            <a:endParaRPr lang="en-US" sz="1200" dirty="0"/>
          </a:p>
        </p:txBody>
      </p:sp>
    </p:spTree>
    <p:extLst>
      <p:ext uri="{BB962C8B-B14F-4D97-AF65-F5344CB8AC3E}">
        <p14:creationId xmlns:p14="http://schemas.microsoft.com/office/powerpoint/2010/main" val="738109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33829" y="174171"/>
            <a:ext cx="2696244" cy="523220"/>
          </a:xfrm>
          <a:prstGeom prst="rect">
            <a:avLst/>
          </a:prstGeom>
          <a:noFill/>
        </p:spPr>
        <p:txBody>
          <a:bodyPr wrap="square" rtlCol="0">
            <a:spAutoFit/>
          </a:bodyPr>
          <a:lstStyle/>
          <a:p>
            <a:r>
              <a:rPr lang="es-MX" sz="2800" b="1" dirty="0"/>
              <a:t>HOME-ciudad</a:t>
            </a:r>
            <a:endParaRPr lang="en-US" sz="2800" b="1" dirty="0"/>
          </a:p>
        </p:txBody>
      </p:sp>
      <p:pic>
        <p:nvPicPr>
          <p:cNvPr id="3" name="Imagen 2"/>
          <p:cNvPicPr>
            <a:picLocks noChangeAspect="1"/>
          </p:cNvPicPr>
          <p:nvPr/>
        </p:nvPicPr>
        <p:blipFill>
          <a:blip r:embed="rId2"/>
          <a:stretch>
            <a:fillRect/>
          </a:stretch>
        </p:blipFill>
        <p:spPr>
          <a:xfrm>
            <a:off x="3190930" y="174171"/>
            <a:ext cx="4930595" cy="6504353"/>
          </a:xfrm>
          <a:prstGeom prst="rect">
            <a:avLst/>
          </a:prstGeom>
        </p:spPr>
      </p:pic>
      <p:pic>
        <p:nvPicPr>
          <p:cNvPr id="18" name="Imagen 17"/>
          <p:cNvPicPr>
            <a:picLocks noChangeAspect="1"/>
          </p:cNvPicPr>
          <p:nvPr/>
        </p:nvPicPr>
        <p:blipFill>
          <a:blip r:embed="rId3"/>
          <a:stretch>
            <a:fillRect/>
          </a:stretch>
        </p:blipFill>
        <p:spPr>
          <a:xfrm>
            <a:off x="4287733" y="323074"/>
            <a:ext cx="3413414" cy="225414"/>
          </a:xfrm>
          <a:prstGeom prst="rect">
            <a:avLst/>
          </a:prstGeom>
        </p:spPr>
      </p:pic>
      <p:sp>
        <p:nvSpPr>
          <p:cNvPr id="19" name="Llamada rectangular redondeada 18"/>
          <p:cNvSpPr/>
          <p:nvPr/>
        </p:nvSpPr>
        <p:spPr>
          <a:xfrm>
            <a:off x="490847" y="1034472"/>
            <a:ext cx="2937163" cy="554183"/>
          </a:xfrm>
          <a:prstGeom prst="wedgeRoundRectCallout">
            <a:avLst>
              <a:gd name="adj1" fmla="val 102233"/>
              <a:gd name="adj2" fmla="val -1570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Se debe mostrar una sección de selección de localidad</a:t>
            </a:r>
            <a:endParaRPr lang="en-US" sz="1400" dirty="0"/>
          </a:p>
        </p:txBody>
      </p:sp>
      <p:sp>
        <p:nvSpPr>
          <p:cNvPr id="21" name="CuadroTexto 20"/>
          <p:cNvSpPr txBox="1"/>
          <p:nvPr/>
        </p:nvSpPr>
        <p:spPr>
          <a:xfrm flipH="1">
            <a:off x="226563" y="1734129"/>
            <a:ext cx="3397662" cy="2677656"/>
          </a:xfrm>
          <a:prstGeom prst="rect">
            <a:avLst/>
          </a:prstGeom>
          <a:noFill/>
        </p:spPr>
        <p:txBody>
          <a:bodyPr wrap="square" rtlCol="0">
            <a:spAutoFit/>
          </a:bodyPr>
          <a:lstStyle/>
          <a:p>
            <a:r>
              <a:rPr lang="es-MX" sz="1200" dirty="0"/>
              <a:t>El campo debe desplegar las ciudades parametrizadas.</a:t>
            </a:r>
          </a:p>
          <a:p>
            <a:r>
              <a:rPr lang="es-MX" sz="1200" dirty="0"/>
              <a:t>Por el momento todo lo parametrizado corresponde a Lima.</a:t>
            </a:r>
          </a:p>
          <a:p>
            <a:r>
              <a:rPr lang="es-MX" sz="1200" dirty="0"/>
              <a:t>El campo es desplegable, no permite escribir.</a:t>
            </a:r>
          </a:p>
          <a:p>
            <a:endParaRPr lang="es-MX" sz="1200" dirty="0"/>
          </a:p>
          <a:p>
            <a:r>
              <a:rPr lang="es-MX" sz="1200" dirty="0"/>
              <a:t>En caso se selecciones una nueva ciudad se debe actualizar el Home en base a los productos que se tiene cargado, es posible que la nueva vista no tenga por ejemplo Regalos Especiales, Novedades se debe reacomodar el Home mostrándolo lo cargado, las funcionalidades en caso se pulsa alguna sección se debe mantener mostrando lo parametrizado.</a:t>
            </a:r>
            <a:endParaRPr lang="en-US" sz="1200" dirty="0"/>
          </a:p>
        </p:txBody>
      </p:sp>
      <p:pic>
        <p:nvPicPr>
          <p:cNvPr id="23" name="Imagen 22"/>
          <p:cNvPicPr>
            <a:picLocks noChangeAspect="1"/>
          </p:cNvPicPr>
          <p:nvPr/>
        </p:nvPicPr>
        <p:blipFill rotWithShape="1">
          <a:blip r:embed="rId4">
            <a:extLst>
              <a:ext uri="{28A0092B-C50C-407E-A947-70E740481C1C}">
                <a14:useLocalDpi xmlns:a14="http://schemas.microsoft.com/office/drawing/2010/main" val="0"/>
              </a:ext>
            </a:extLst>
          </a:blip>
          <a:srcRect r="49630" b="27716"/>
          <a:stretch/>
        </p:blipFill>
        <p:spPr>
          <a:xfrm>
            <a:off x="8607784" y="219412"/>
            <a:ext cx="1626108" cy="1870318"/>
          </a:xfrm>
          <a:prstGeom prst="rect">
            <a:avLst/>
          </a:prstGeom>
        </p:spPr>
      </p:pic>
      <p:sp>
        <p:nvSpPr>
          <p:cNvPr id="24" name="CuadroTexto 23"/>
          <p:cNvSpPr txBox="1"/>
          <p:nvPr/>
        </p:nvSpPr>
        <p:spPr>
          <a:xfrm>
            <a:off x="8937873" y="164280"/>
            <a:ext cx="2484580" cy="304800"/>
          </a:xfrm>
          <a:prstGeom prst="rect">
            <a:avLst/>
          </a:prstGeom>
          <a:solidFill>
            <a:schemeClr val="bg1"/>
          </a:solidFill>
        </p:spPr>
        <p:txBody>
          <a:bodyPr wrap="square" rtlCol="0">
            <a:spAutoFit/>
          </a:bodyPr>
          <a:lstStyle/>
          <a:p>
            <a:r>
              <a:rPr lang="es-MX" sz="1400" dirty="0"/>
              <a:t>XXXXXX Lambayeque - </a:t>
            </a:r>
            <a:r>
              <a:rPr lang="es-MX" sz="1400" dirty="0" err="1"/>
              <a:t>Chepen</a:t>
            </a:r>
            <a:endParaRPr lang="en-US" sz="1400" dirty="0"/>
          </a:p>
        </p:txBody>
      </p:sp>
      <p:sp>
        <p:nvSpPr>
          <p:cNvPr id="25" name="CuadroTexto 24"/>
          <p:cNvSpPr txBox="1"/>
          <p:nvPr/>
        </p:nvSpPr>
        <p:spPr>
          <a:xfrm>
            <a:off x="8644726" y="403764"/>
            <a:ext cx="3039273" cy="461665"/>
          </a:xfrm>
          <a:prstGeom prst="rect">
            <a:avLst/>
          </a:prstGeom>
          <a:solidFill>
            <a:schemeClr val="bg1"/>
          </a:solidFill>
        </p:spPr>
        <p:txBody>
          <a:bodyPr wrap="square" rtlCol="0">
            <a:spAutoFit/>
          </a:bodyPr>
          <a:lstStyle/>
          <a:p>
            <a:r>
              <a:rPr lang="es-MX" sz="800" dirty="0"/>
              <a:t>Estas viendo los productos disponibles en XXXXXX Lambayeque – </a:t>
            </a:r>
            <a:r>
              <a:rPr lang="es-MX" sz="800" dirty="0" err="1"/>
              <a:t>Chepen</a:t>
            </a:r>
            <a:r>
              <a:rPr lang="es-MX" sz="800" dirty="0"/>
              <a:t>, si requieres cambiar de ciudad selecciona el País – Ciudad disponible</a:t>
            </a:r>
            <a:endParaRPr lang="en-US" sz="800" dirty="0"/>
          </a:p>
        </p:txBody>
      </p:sp>
      <p:pic>
        <p:nvPicPr>
          <p:cNvPr id="26" name="Imagen 25"/>
          <p:cNvPicPr>
            <a:picLocks noChangeAspect="1"/>
          </p:cNvPicPr>
          <p:nvPr/>
        </p:nvPicPr>
        <p:blipFill rotWithShape="1">
          <a:blip r:embed="rId4">
            <a:extLst>
              <a:ext uri="{28A0092B-C50C-407E-A947-70E740481C1C}">
                <a14:useLocalDpi xmlns:a14="http://schemas.microsoft.com/office/drawing/2010/main" val="0"/>
              </a:ext>
            </a:extLst>
          </a:blip>
          <a:srcRect l="2235" t="21087" r="49700" b="57495"/>
          <a:stretch/>
        </p:blipFill>
        <p:spPr>
          <a:xfrm>
            <a:off x="8682183" y="1503592"/>
            <a:ext cx="1551709" cy="554182"/>
          </a:xfrm>
          <a:prstGeom prst="rect">
            <a:avLst/>
          </a:prstGeom>
        </p:spPr>
      </p:pic>
      <p:pic>
        <p:nvPicPr>
          <p:cNvPr id="27" name="Imagen 26"/>
          <p:cNvPicPr>
            <a:picLocks noChangeAspect="1"/>
          </p:cNvPicPr>
          <p:nvPr/>
        </p:nvPicPr>
        <p:blipFill rotWithShape="1">
          <a:blip r:embed="rId4">
            <a:extLst>
              <a:ext uri="{28A0092B-C50C-407E-A947-70E740481C1C}">
                <a14:useLocalDpi xmlns:a14="http://schemas.microsoft.com/office/drawing/2010/main" val="0"/>
              </a:ext>
            </a:extLst>
          </a:blip>
          <a:srcRect l="52382" t="22141" b="13962"/>
          <a:stretch/>
        </p:blipFill>
        <p:spPr>
          <a:xfrm>
            <a:off x="8607784" y="2318328"/>
            <a:ext cx="1537273" cy="1653311"/>
          </a:xfrm>
          <a:prstGeom prst="rect">
            <a:avLst/>
          </a:prstGeom>
        </p:spPr>
      </p:pic>
      <p:pic>
        <p:nvPicPr>
          <p:cNvPr id="28" name="Imagen 27"/>
          <p:cNvPicPr>
            <a:picLocks noChangeAspect="1"/>
          </p:cNvPicPr>
          <p:nvPr/>
        </p:nvPicPr>
        <p:blipFill rotWithShape="1">
          <a:blip r:embed="rId4">
            <a:extLst>
              <a:ext uri="{28A0092B-C50C-407E-A947-70E740481C1C}">
                <a14:useLocalDpi xmlns:a14="http://schemas.microsoft.com/office/drawing/2010/main" val="0"/>
              </a:ext>
            </a:extLst>
          </a:blip>
          <a:srcRect t="85314"/>
          <a:stretch/>
        </p:blipFill>
        <p:spPr>
          <a:xfrm>
            <a:off x="8550198" y="4086444"/>
            <a:ext cx="3228327" cy="379989"/>
          </a:xfrm>
          <a:prstGeom prst="rect">
            <a:avLst/>
          </a:prstGeom>
        </p:spPr>
      </p:pic>
      <p:sp>
        <p:nvSpPr>
          <p:cNvPr id="29" name="CuadroTexto 28"/>
          <p:cNvSpPr txBox="1"/>
          <p:nvPr/>
        </p:nvSpPr>
        <p:spPr>
          <a:xfrm flipH="1">
            <a:off x="8794337" y="2509338"/>
            <a:ext cx="861291" cy="230832"/>
          </a:xfrm>
          <a:prstGeom prst="rect">
            <a:avLst/>
          </a:prstGeom>
          <a:solidFill>
            <a:schemeClr val="bg1"/>
          </a:solidFill>
        </p:spPr>
        <p:txBody>
          <a:bodyPr wrap="square" rtlCol="0">
            <a:spAutoFit/>
          </a:bodyPr>
          <a:lstStyle/>
          <a:p>
            <a:r>
              <a:rPr lang="es-MX" sz="900" dirty="0"/>
              <a:t>Provincia</a:t>
            </a:r>
            <a:endParaRPr lang="en-US" sz="1050" dirty="0"/>
          </a:p>
        </p:txBody>
      </p:sp>
      <p:sp>
        <p:nvSpPr>
          <p:cNvPr id="30" name="Rectángulo 29"/>
          <p:cNvSpPr/>
          <p:nvPr/>
        </p:nvSpPr>
        <p:spPr>
          <a:xfrm>
            <a:off x="8295518" y="5123730"/>
            <a:ext cx="3540592" cy="938719"/>
          </a:xfrm>
          <a:prstGeom prst="rect">
            <a:avLst/>
          </a:prstGeom>
        </p:spPr>
        <p:txBody>
          <a:bodyPr wrap="square">
            <a:spAutoFit/>
          </a:bodyPr>
          <a:lstStyle/>
          <a:p>
            <a:r>
              <a:rPr lang="en-US" sz="1100" dirty="0" err="1">
                <a:latin typeface="Google Sans"/>
              </a:rPr>
              <a:t>Regiones</a:t>
            </a:r>
            <a:r>
              <a:rPr lang="en-US" sz="1100" dirty="0">
                <a:latin typeface="Google Sans"/>
              </a:rPr>
              <a:t>: Amazonas, Ancash, Apurimac, Arequipa, Ayacucho, Cajamarca, Callao, Cusco, Huancavelica, </a:t>
            </a:r>
            <a:r>
              <a:rPr lang="en-US" sz="1100" dirty="0" err="1">
                <a:latin typeface="Google Sans"/>
              </a:rPr>
              <a:t>Huanuco</a:t>
            </a:r>
            <a:r>
              <a:rPr lang="en-US" sz="1100" dirty="0">
                <a:latin typeface="Google Sans"/>
              </a:rPr>
              <a:t>, Ica, Junín, La Libertad, Lambayeque, Lima, Loreto, Madre de Dios, Moquegua, Pasco, Piura, Puno, San Martín, Tacna, Tumbes, Ucayali.</a:t>
            </a:r>
            <a:endParaRPr lang="en-US" sz="1100" dirty="0"/>
          </a:p>
        </p:txBody>
      </p:sp>
      <p:sp>
        <p:nvSpPr>
          <p:cNvPr id="15" name="CuadroTexto 14"/>
          <p:cNvSpPr txBox="1"/>
          <p:nvPr/>
        </p:nvSpPr>
        <p:spPr>
          <a:xfrm flipH="1">
            <a:off x="8438737" y="4814465"/>
            <a:ext cx="3397662" cy="461665"/>
          </a:xfrm>
          <a:prstGeom prst="rect">
            <a:avLst/>
          </a:prstGeom>
          <a:noFill/>
        </p:spPr>
        <p:txBody>
          <a:bodyPr wrap="square" rtlCol="0">
            <a:spAutoFit/>
          </a:bodyPr>
          <a:lstStyle/>
          <a:p>
            <a:r>
              <a:rPr lang="es-MX" sz="1200" dirty="0"/>
              <a:t>La tabla debe considerar País, Departamento y Provincia.</a:t>
            </a:r>
            <a:endParaRPr lang="en-US" sz="1200" dirty="0"/>
          </a:p>
        </p:txBody>
      </p:sp>
      <p:sp>
        <p:nvSpPr>
          <p:cNvPr id="16" name="CuadroTexto 15"/>
          <p:cNvSpPr txBox="1"/>
          <p:nvPr/>
        </p:nvSpPr>
        <p:spPr>
          <a:xfrm flipH="1">
            <a:off x="8972958" y="1715716"/>
            <a:ext cx="867727" cy="230832"/>
          </a:xfrm>
          <a:prstGeom prst="rect">
            <a:avLst/>
          </a:prstGeom>
          <a:solidFill>
            <a:schemeClr val="bg1"/>
          </a:solidFill>
        </p:spPr>
        <p:txBody>
          <a:bodyPr wrap="square" rtlCol="0">
            <a:spAutoFit/>
          </a:bodyPr>
          <a:lstStyle/>
          <a:p>
            <a:r>
              <a:rPr lang="es-MX" sz="900" dirty="0"/>
              <a:t>Departamento</a:t>
            </a:r>
            <a:endParaRPr lang="en-US" sz="900" dirty="0"/>
          </a:p>
        </p:txBody>
      </p:sp>
      <p:sp>
        <p:nvSpPr>
          <p:cNvPr id="17" name="CuadroTexto 16"/>
          <p:cNvSpPr txBox="1"/>
          <p:nvPr/>
        </p:nvSpPr>
        <p:spPr>
          <a:xfrm flipH="1">
            <a:off x="9005721" y="967073"/>
            <a:ext cx="497508" cy="230832"/>
          </a:xfrm>
          <a:prstGeom prst="rect">
            <a:avLst/>
          </a:prstGeom>
          <a:solidFill>
            <a:schemeClr val="bg1"/>
          </a:solidFill>
        </p:spPr>
        <p:txBody>
          <a:bodyPr wrap="square" rtlCol="0">
            <a:spAutoFit/>
          </a:bodyPr>
          <a:lstStyle/>
          <a:p>
            <a:r>
              <a:rPr lang="es-MX" sz="900" dirty="0"/>
              <a:t>País</a:t>
            </a:r>
            <a:endParaRPr lang="en-US" sz="1050" dirty="0"/>
          </a:p>
        </p:txBody>
      </p:sp>
      <p:sp>
        <p:nvSpPr>
          <p:cNvPr id="20" name="CuadroTexto 19"/>
          <p:cNvSpPr txBox="1"/>
          <p:nvPr/>
        </p:nvSpPr>
        <p:spPr>
          <a:xfrm flipH="1">
            <a:off x="9149194" y="1495725"/>
            <a:ext cx="1206501" cy="200055"/>
          </a:xfrm>
          <a:prstGeom prst="rect">
            <a:avLst/>
          </a:prstGeom>
          <a:solidFill>
            <a:schemeClr val="bg1"/>
          </a:solidFill>
        </p:spPr>
        <p:txBody>
          <a:bodyPr wrap="square" rtlCol="0">
            <a:spAutoFit/>
          </a:bodyPr>
          <a:lstStyle/>
          <a:p>
            <a:r>
              <a:rPr lang="es-MX" sz="700" dirty="0"/>
              <a:t>Departamento</a:t>
            </a:r>
            <a:endParaRPr lang="en-US" sz="700" dirty="0"/>
          </a:p>
        </p:txBody>
      </p:sp>
      <p:sp>
        <p:nvSpPr>
          <p:cNvPr id="22" name="CuadroTexto 21"/>
          <p:cNvSpPr txBox="1"/>
          <p:nvPr/>
        </p:nvSpPr>
        <p:spPr>
          <a:xfrm flipH="1">
            <a:off x="9224983" y="2261062"/>
            <a:ext cx="861291" cy="215444"/>
          </a:xfrm>
          <a:prstGeom prst="rect">
            <a:avLst/>
          </a:prstGeom>
          <a:solidFill>
            <a:schemeClr val="bg1"/>
          </a:solidFill>
        </p:spPr>
        <p:txBody>
          <a:bodyPr wrap="square" rtlCol="0">
            <a:spAutoFit/>
          </a:bodyPr>
          <a:lstStyle/>
          <a:p>
            <a:r>
              <a:rPr lang="es-MX" sz="800" dirty="0"/>
              <a:t>Provincia</a:t>
            </a:r>
            <a:endParaRPr lang="en-US" sz="1050" dirty="0"/>
          </a:p>
        </p:txBody>
      </p:sp>
      <p:sp>
        <p:nvSpPr>
          <p:cNvPr id="31" name="Rectángulo 30"/>
          <p:cNvSpPr/>
          <p:nvPr/>
        </p:nvSpPr>
        <p:spPr>
          <a:xfrm>
            <a:off x="8295518" y="6062449"/>
            <a:ext cx="3540592" cy="769441"/>
          </a:xfrm>
          <a:prstGeom prst="rect">
            <a:avLst/>
          </a:prstGeom>
        </p:spPr>
        <p:txBody>
          <a:bodyPr wrap="square">
            <a:spAutoFit/>
          </a:bodyPr>
          <a:lstStyle/>
          <a:p>
            <a:r>
              <a:rPr lang="en-US" sz="1100" dirty="0">
                <a:latin typeface="Google Sans"/>
              </a:rPr>
              <a:t>Si solo se </a:t>
            </a:r>
            <a:r>
              <a:rPr lang="en-US" sz="1100" dirty="0" err="1">
                <a:latin typeface="Google Sans"/>
              </a:rPr>
              <a:t>tiene</a:t>
            </a:r>
            <a:r>
              <a:rPr lang="en-US" sz="1100" dirty="0">
                <a:latin typeface="Google Sans"/>
              </a:rPr>
              <a:t> </a:t>
            </a:r>
            <a:r>
              <a:rPr lang="en-US" sz="1100" dirty="0" err="1">
                <a:latin typeface="Google Sans"/>
              </a:rPr>
              <a:t>una</a:t>
            </a:r>
            <a:r>
              <a:rPr lang="en-US" sz="1100" dirty="0">
                <a:latin typeface="Google Sans"/>
              </a:rPr>
              <a:t> provincial </a:t>
            </a:r>
            <a:r>
              <a:rPr lang="en-US" sz="1100" dirty="0" err="1">
                <a:latin typeface="Google Sans"/>
              </a:rPr>
              <a:t>definida</a:t>
            </a:r>
            <a:r>
              <a:rPr lang="en-US" sz="1100" dirty="0">
                <a:latin typeface="Google Sans"/>
              </a:rPr>
              <a:t>, se </a:t>
            </a:r>
            <a:r>
              <a:rPr lang="en-US" sz="1100" dirty="0" err="1">
                <a:latin typeface="Google Sans"/>
              </a:rPr>
              <a:t>debe</a:t>
            </a:r>
            <a:r>
              <a:rPr lang="en-US" sz="1100" dirty="0">
                <a:latin typeface="Google Sans"/>
              </a:rPr>
              <a:t> </a:t>
            </a:r>
            <a:r>
              <a:rPr lang="en-US" sz="1100" dirty="0" err="1">
                <a:latin typeface="Google Sans"/>
              </a:rPr>
              <a:t>mostrar</a:t>
            </a:r>
            <a:r>
              <a:rPr lang="en-US" sz="1100" dirty="0">
                <a:latin typeface="Google Sans"/>
              </a:rPr>
              <a:t> </a:t>
            </a:r>
            <a:r>
              <a:rPr lang="en-US" sz="1100" dirty="0" err="1">
                <a:latin typeface="Google Sans"/>
              </a:rPr>
              <a:t>por</a:t>
            </a:r>
            <a:r>
              <a:rPr lang="en-US" sz="1100" dirty="0">
                <a:latin typeface="Google Sans"/>
              </a:rPr>
              <a:t> </a:t>
            </a:r>
            <a:r>
              <a:rPr lang="en-US" sz="1100" dirty="0" err="1">
                <a:latin typeface="Google Sans"/>
              </a:rPr>
              <a:t>defecto</a:t>
            </a:r>
            <a:r>
              <a:rPr lang="en-US" sz="1100" dirty="0">
                <a:latin typeface="Google Sans"/>
              </a:rPr>
              <a:t>, </a:t>
            </a:r>
            <a:r>
              <a:rPr lang="en-US" sz="1100" dirty="0" err="1">
                <a:latin typeface="Google Sans"/>
              </a:rPr>
              <a:t>si</a:t>
            </a:r>
            <a:r>
              <a:rPr lang="en-US" sz="1100" dirty="0">
                <a:latin typeface="Google Sans"/>
              </a:rPr>
              <a:t> se </a:t>
            </a:r>
            <a:r>
              <a:rPr lang="en-US" sz="1100" dirty="0" err="1">
                <a:latin typeface="Google Sans"/>
              </a:rPr>
              <a:t>tiene</a:t>
            </a:r>
            <a:r>
              <a:rPr lang="en-US" sz="1100" dirty="0">
                <a:latin typeface="Google Sans"/>
              </a:rPr>
              <a:t> </a:t>
            </a:r>
            <a:r>
              <a:rPr lang="en-US" sz="1100" dirty="0" err="1">
                <a:latin typeface="Google Sans"/>
              </a:rPr>
              <a:t>más</a:t>
            </a:r>
            <a:r>
              <a:rPr lang="en-US" sz="1100" dirty="0">
                <a:latin typeface="Google Sans"/>
              </a:rPr>
              <a:t> de 1 y entre </a:t>
            </a:r>
            <a:r>
              <a:rPr lang="en-US" sz="1100" dirty="0" err="1">
                <a:latin typeface="Google Sans"/>
              </a:rPr>
              <a:t>ellas</a:t>
            </a:r>
            <a:r>
              <a:rPr lang="en-US" sz="1100" dirty="0">
                <a:latin typeface="Google Sans"/>
              </a:rPr>
              <a:t> se </a:t>
            </a:r>
            <a:r>
              <a:rPr lang="en-US" sz="1100" dirty="0" err="1">
                <a:latin typeface="Google Sans"/>
              </a:rPr>
              <a:t>encuentra</a:t>
            </a:r>
            <a:r>
              <a:rPr lang="en-US" sz="1100" dirty="0">
                <a:latin typeface="Google Sans"/>
              </a:rPr>
              <a:t> Lima, </a:t>
            </a:r>
            <a:r>
              <a:rPr lang="en-US" sz="1100" dirty="0" err="1">
                <a:latin typeface="Google Sans"/>
              </a:rPr>
              <a:t>debe</a:t>
            </a:r>
            <a:r>
              <a:rPr lang="en-US" sz="1100" dirty="0">
                <a:latin typeface="Google Sans"/>
              </a:rPr>
              <a:t> </a:t>
            </a:r>
            <a:r>
              <a:rPr lang="en-US" sz="1100" dirty="0" err="1">
                <a:latin typeface="Google Sans"/>
              </a:rPr>
              <a:t>mostrar</a:t>
            </a:r>
            <a:r>
              <a:rPr lang="en-US" sz="1100" dirty="0">
                <a:latin typeface="Google Sans"/>
              </a:rPr>
              <a:t> Lima, </a:t>
            </a:r>
            <a:r>
              <a:rPr lang="en-US" sz="1100" dirty="0" err="1">
                <a:latin typeface="Google Sans"/>
              </a:rPr>
              <a:t>caso</a:t>
            </a:r>
            <a:r>
              <a:rPr lang="en-US" sz="1100" dirty="0">
                <a:latin typeface="Google Sans"/>
              </a:rPr>
              <a:t> </a:t>
            </a:r>
            <a:r>
              <a:rPr lang="en-US" sz="1100" dirty="0" err="1">
                <a:latin typeface="Google Sans"/>
              </a:rPr>
              <a:t>contrario</a:t>
            </a:r>
            <a:r>
              <a:rPr lang="en-US" sz="1100" dirty="0">
                <a:latin typeface="Google Sans"/>
              </a:rPr>
              <a:t> </a:t>
            </a:r>
            <a:r>
              <a:rPr lang="en-US" sz="1100" dirty="0" err="1">
                <a:latin typeface="Google Sans"/>
              </a:rPr>
              <a:t>por</a:t>
            </a:r>
            <a:r>
              <a:rPr lang="en-US" sz="1100" dirty="0">
                <a:latin typeface="Google Sans"/>
              </a:rPr>
              <a:t> Oden </a:t>
            </a:r>
            <a:r>
              <a:rPr lang="en-US" sz="1100" dirty="0" err="1">
                <a:latin typeface="Google Sans"/>
              </a:rPr>
              <a:t>alfabético</a:t>
            </a:r>
            <a:r>
              <a:rPr lang="en-US" sz="1100" dirty="0">
                <a:latin typeface="Google Sans"/>
              </a:rPr>
              <a:t>..</a:t>
            </a:r>
            <a:endParaRPr lang="en-US" sz="1100" dirty="0"/>
          </a:p>
        </p:txBody>
      </p:sp>
    </p:spTree>
    <p:extLst>
      <p:ext uri="{BB962C8B-B14F-4D97-AF65-F5344CB8AC3E}">
        <p14:creationId xmlns:p14="http://schemas.microsoft.com/office/powerpoint/2010/main" val="482320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p:cNvGraphicFramePr>
            <a:graphicFrameLocks noGrp="1"/>
          </p:cNvGraphicFramePr>
          <p:nvPr>
            <p:extLst>
              <p:ext uri="{D42A27DB-BD31-4B8C-83A1-F6EECF244321}">
                <p14:modId xmlns:p14="http://schemas.microsoft.com/office/powerpoint/2010/main" val="2665661784"/>
              </p:ext>
            </p:extLst>
          </p:nvPr>
        </p:nvGraphicFramePr>
        <p:xfrm>
          <a:off x="185481" y="327021"/>
          <a:ext cx="2971800" cy="6214735"/>
        </p:xfrm>
        <a:graphic>
          <a:graphicData uri="http://schemas.openxmlformats.org/drawingml/2006/table">
            <a:tbl>
              <a:tblPr>
                <a:tableStyleId>{5C22544A-7EE6-4342-B048-85BDC9FD1C3A}</a:tableStyleId>
              </a:tblPr>
              <a:tblGrid>
                <a:gridCol w="1041399">
                  <a:extLst>
                    <a:ext uri="{9D8B030D-6E8A-4147-A177-3AD203B41FA5}">
                      <a16:colId xmlns:a16="http://schemas.microsoft.com/office/drawing/2014/main" val="2681725401"/>
                    </a:ext>
                  </a:extLst>
                </a:gridCol>
                <a:gridCol w="1346200">
                  <a:extLst>
                    <a:ext uri="{9D8B030D-6E8A-4147-A177-3AD203B41FA5}">
                      <a16:colId xmlns:a16="http://schemas.microsoft.com/office/drawing/2014/main" val="552806027"/>
                    </a:ext>
                  </a:extLst>
                </a:gridCol>
                <a:gridCol w="584201">
                  <a:extLst>
                    <a:ext uri="{9D8B030D-6E8A-4147-A177-3AD203B41FA5}">
                      <a16:colId xmlns:a16="http://schemas.microsoft.com/office/drawing/2014/main" val="3098205392"/>
                    </a:ext>
                  </a:extLst>
                </a:gridCol>
              </a:tblGrid>
              <a:tr h="121609">
                <a:tc>
                  <a:txBody>
                    <a:bodyPr/>
                    <a:lstStyle/>
                    <a:p>
                      <a:pPr algn="ctr" fontAlgn="ctr"/>
                      <a:r>
                        <a:rPr lang="en-US" sz="1100" u="none" strike="noStrike">
                          <a:effectLst/>
                        </a:rPr>
                        <a:t>Departamento</a:t>
                      </a:r>
                      <a:endParaRPr lang="en-US" sz="1100" b="1" i="0" u="none" strike="noStrike">
                        <a:solidFill>
                          <a:srgbClr val="202122"/>
                        </a:solidFill>
                        <a:effectLst/>
                        <a:latin typeface="Arial" panose="020B0604020202020204" pitchFamily="34" charset="0"/>
                      </a:endParaRPr>
                    </a:p>
                  </a:txBody>
                  <a:tcPr marL="3297" marR="3297" marT="3297" marB="0" anchor="ctr"/>
                </a:tc>
                <a:tc>
                  <a:txBody>
                    <a:bodyPr/>
                    <a:lstStyle/>
                    <a:p>
                      <a:pPr algn="ctr" fontAlgn="ctr"/>
                      <a:r>
                        <a:rPr lang="en-US" sz="1100" u="none" strike="noStrike">
                          <a:effectLst/>
                        </a:rPr>
                        <a:t>Provincia</a:t>
                      </a:r>
                      <a:endParaRPr lang="en-US" sz="1100" b="1" i="0" u="none" strike="noStrike">
                        <a:solidFill>
                          <a:srgbClr val="202122"/>
                        </a:solidFill>
                        <a:effectLst/>
                        <a:latin typeface="Arial" panose="020B0604020202020204" pitchFamily="34" charset="0"/>
                      </a:endParaRPr>
                    </a:p>
                  </a:txBody>
                  <a:tcPr marL="3297" marR="3297" marT="3297" marB="0" anchor="ctr"/>
                </a:tc>
                <a:tc>
                  <a:txBody>
                    <a:bodyPr/>
                    <a:lstStyle/>
                    <a:p>
                      <a:pPr algn="ctr" fontAlgn="ctr"/>
                      <a:r>
                        <a:rPr lang="en-US" sz="1100" u="none" strike="noStrike">
                          <a:effectLst/>
                        </a:rPr>
                        <a:t>Ubigeo</a:t>
                      </a:r>
                      <a:endParaRPr lang="en-US" sz="1100" b="1" i="0" u="none" strike="noStrike">
                        <a:solidFill>
                          <a:srgbClr val="202122"/>
                        </a:solidFill>
                        <a:effectLst/>
                        <a:latin typeface="Arial" panose="020B0604020202020204" pitchFamily="34" charset="0"/>
                      </a:endParaRPr>
                    </a:p>
                  </a:txBody>
                  <a:tcPr marL="3297" marR="3297" marT="3297" marB="0" anchor="ctr"/>
                </a:tc>
                <a:extLst>
                  <a:ext uri="{0D108BD9-81ED-4DB2-BD59-A6C34878D82A}">
                    <a16:rowId xmlns:a16="http://schemas.microsoft.com/office/drawing/2014/main" val="432927119"/>
                  </a:ext>
                </a:extLst>
              </a:tr>
              <a:tr h="121609">
                <a:tc>
                  <a:txBody>
                    <a:bodyPr/>
                    <a:lstStyle/>
                    <a:p>
                      <a:pPr algn="l" fontAlgn="b"/>
                      <a:r>
                        <a:rPr lang="en-US" sz="1100" u="none" strike="noStrike">
                          <a:effectLst/>
                        </a:rPr>
                        <a:t>Amazonas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Chachapoyas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1062351076"/>
                  </a:ext>
                </a:extLst>
              </a:tr>
              <a:tr h="118669">
                <a:tc>
                  <a:txBody>
                    <a:bodyPr/>
                    <a:lstStyle/>
                    <a:p>
                      <a:pPr algn="l" fontAlgn="b"/>
                      <a:r>
                        <a:rPr lang="en-US" sz="1100" u="none" strike="noStrike">
                          <a:effectLst/>
                        </a:rPr>
                        <a:t>Amazonas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Bagua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102</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708636504"/>
                  </a:ext>
                </a:extLst>
              </a:tr>
              <a:tr h="118669">
                <a:tc>
                  <a:txBody>
                    <a:bodyPr/>
                    <a:lstStyle/>
                    <a:p>
                      <a:pPr algn="l" fontAlgn="b"/>
                      <a:r>
                        <a:rPr lang="en-US" sz="1100" u="none" strike="noStrike">
                          <a:effectLst/>
                        </a:rPr>
                        <a:t>Amazonas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Bongara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103</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260268416"/>
                  </a:ext>
                </a:extLst>
              </a:tr>
              <a:tr h="121609">
                <a:tc>
                  <a:txBody>
                    <a:bodyPr/>
                    <a:lstStyle/>
                    <a:p>
                      <a:pPr algn="l" fontAlgn="b"/>
                      <a:r>
                        <a:rPr lang="en-US" sz="1100" u="none" strike="noStrike">
                          <a:effectLst/>
                        </a:rPr>
                        <a:t>Amazonas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Condorcanqui</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104</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909692183"/>
                  </a:ext>
                </a:extLst>
              </a:tr>
              <a:tr h="118669">
                <a:tc>
                  <a:txBody>
                    <a:bodyPr/>
                    <a:lstStyle/>
                    <a:p>
                      <a:pPr algn="l" fontAlgn="b"/>
                      <a:r>
                        <a:rPr lang="en-US" sz="1100" u="none" strike="noStrike">
                          <a:effectLst/>
                        </a:rPr>
                        <a:t>Amazonas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Luya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105</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3631564433"/>
                  </a:ext>
                </a:extLst>
              </a:tr>
              <a:tr h="235237">
                <a:tc>
                  <a:txBody>
                    <a:bodyPr/>
                    <a:lstStyle/>
                    <a:p>
                      <a:pPr algn="l" fontAlgn="b"/>
                      <a:r>
                        <a:rPr lang="en-US" sz="1100" u="none" strike="noStrike">
                          <a:effectLst/>
                        </a:rPr>
                        <a:t>Amazonas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Rodríguez de Mendoza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106</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1200653352"/>
                  </a:ext>
                </a:extLst>
              </a:tr>
              <a:tr h="118669">
                <a:tc>
                  <a:txBody>
                    <a:bodyPr/>
                    <a:lstStyle/>
                    <a:p>
                      <a:pPr algn="l" fontAlgn="b"/>
                      <a:r>
                        <a:rPr lang="en-US" sz="1100" u="none" strike="noStrike">
                          <a:effectLst/>
                        </a:rPr>
                        <a:t>Amazonas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Utcubamba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107</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1364443738"/>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Huaraz</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201</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863874887"/>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Aija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202</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3634239308"/>
                  </a:ext>
                </a:extLst>
              </a:tr>
              <a:tr h="12160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Antonio Raimondi</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203</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738371241"/>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Asunción</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204</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3715255175"/>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Bolognesi</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205</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186106547"/>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Carhuaz</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206</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4286050057"/>
                  </a:ext>
                </a:extLst>
              </a:tr>
              <a:tr h="235237">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Carlos Fermín Fitzcarrald</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207</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023905085"/>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Casma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208</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282303801"/>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Corongo</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209</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372115897"/>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Huari</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714903637"/>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Huarmey</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211</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60791597"/>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Huaylas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212</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987174998"/>
                  </a:ext>
                </a:extLst>
              </a:tr>
              <a:tr h="12160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Mariscal Luzuriaga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213</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990375403"/>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Ocros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214</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612724109"/>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Pallasca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215</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3488455489"/>
                  </a:ext>
                </a:extLst>
              </a:tr>
              <a:tr h="12160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Pomabamba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216</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1892892407"/>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Recuay</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217</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3562241264"/>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Santa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218</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778030296"/>
                  </a:ext>
                </a:extLst>
              </a:tr>
              <a:tr h="118669">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dirty="0">
                          <a:effectLst/>
                        </a:rPr>
                        <a:t> </a:t>
                      </a:r>
                      <a:r>
                        <a:rPr lang="en-US" sz="1100" u="none" strike="noStrike" dirty="0" err="1">
                          <a:effectLst/>
                        </a:rPr>
                        <a:t>Sihuas</a:t>
                      </a:r>
                      <a:endParaRPr lang="en-US" sz="1100" b="0" i="0" u="none" strike="noStrike" dirty="0">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219</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794418105"/>
                  </a:ext>
                </a:extLst>
              </a:tr>
              <a:tr h="137952">
                <a:tc>
                  <a:txBody>
                    <a:bodyPr/>
                    <a:lstStyle/>
                    <a:p>
                      <a:pPr algn="l" fontAlgn="b"/>
                      <a:r>
                        <a:rPr lang="en-US" sz="1100" u="none" strike="noStrike">
                          <a:effectLst/>
                        </a:rPr>
                        <a:t> Áncash</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Yungay</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220</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1564713286"/>
                  </a:ext>
                </a:extLst>
              </a:tr>
              <a:tr h="118669">
                <a:tc>
                  <a:txBody>
                    <a:bodyPr/>
                    <a:lstStyle/>
                    <a:p>
                      <a:pPr algn="l" fontAlgn="b"/>
                      <a:r>
                        <a:rPr lang="en-US" sz="1100" u="none" strike="noStrike">
                          <a:effectLst/>
                        </a:rPr>
                        <a:t> Apurímac</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Abancay</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301</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868177515"/>
                  </a:ext>
                </a:extLst>
              </a:tr>
              <a:tr h="121609">
                <a:tc>
                  <a:txBody>
                    <a:bodyPr/>
                    <a:lstStyle/>
                    <a:p>
                      <a:pPr algn="l" fontAlgn="b"/>
                      <a:r>
                        <a:rPr lang="en-US" sz="1100" u="none" strike="noStrike">
                          <a:effectLst/>
                        </a:rPr>
                        <a:t> Apurímac</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Andahuaylas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302</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95622042"/>
                  </a:ext>
                </a:extLst>
              </a:tr>
              <a:tr h="118669">
                <a:tc>
                  <a:txBody>
                    <a:bodyPr/>
                    <a:lstStyle/>
                    <a:p>
                      <a:pPr algn="l" fontAlgn="b"/>
                      <a:r>
                        <a:rPr lang="en-US" sz="1100" u="none" strike="noStrike">
                          <a:effectLst/>
                        </a:rPr>
                        <a:t> Apurímac</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Antabamba</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303</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1177928301"/>
                  </a:ext>
                </a:extLst>
              </a:tr>
              <a:tr h="118669">
                <a:tc>
                  <a:txBody>
                    <a:bodyPr/>
                    <a:lstStyle/>
                    <a:p>
                      <a:pPr algn="l" fontAlgn="b"/>
                      <a:r>
                        <a:rPr lang="en-US" sz="1100" u="none" strike="noStrike">
                          <a:effectLst/>
                        </a:rPr>
                        <a:t> Apurímac</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Aymaraes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304</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344855598"/>
                  </a:ext>
                </a:extLst>
              </a:tr>
              <a:tr h="121609">
                <a:tc>
                  <a:txBody>
                    <a:bodyPr/>
                    <a:lstStyle/>
                    <a:p>
                      <a:pPr algn="l" fontAlgn="b"/>
                      <a:r>
                        <a:rPr lang="en-US" sz="1100" u="none" strike="noStrike">
                          <a:effectLst/>
                        </a:rPr>
                        <a:t> Apurímac</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Cotabambas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305</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4280169110"/>
                  </a:ext>
                </a:extLst>
              </a:tr>
              <a:tr h="118669">
                <a:tc>
                  <a:txBody>
                    <a:bodyPr/>
                    <a:lstStyle/>
                    <a:p>
                      <a:pPr algn="l" fontAlgn="b"/>
                      <a:r>
                        <a:rPr lang="en-US" sz="1100" u="none" strike="noStrike">
                          <a:effectLst/>
                        </a:rPr>
                        <a:t> Apurímac</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Chincheros</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a:effectLst/>
                        </a:rPr>
                        <a:t>306</a:t>
                      </a:r>
                      <a:endParaRPr lang="en-US" sz="1100" b="0" i="0" u="none" strike="noStrike">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2259827864"/>
                  </a:ext>
                </a:extLst>
              </a:tr>
              <a:tr h="118669">
                <a:tc>
                  <a:txBody>
                    <a:bodyPr/>
                    <a:lstStyle/>
                    <a:p>
                      <a:pPr algn="l" fontAlgn="b"/>
                      <a:r>
                        <a:rPr lang="en-US" sz="1100" u="none" strike="noStrike">
                          <a:effectLst/>
                        </a:rPr>
                        <a:t> Apurímac</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l" fontAlgn="b"/>
                      <a:r>
                        <a:rPr lang="en-US" sz="1100" u="none" strike="noStrike">
                          <a:effectLst/>
                        </a:rPr>
                        <a:t> Grau</a:t>
                      </a:r>
                      <a:endParaRPr lang="en-US" sz="1100" b="0" i="0" u="none" strike="noStrike">
                        <a:solidFill>
                          <a:srgbClr val="000000"/>
                        </a:solidFill>
                        <a:effectLst/>
                        <a:latin typeface="Calibri" panose="020F0502020204030204" pitchFamily="34" charset="0"/>
                      </a:endParaRPr>
                    </a:p>
                  </a:txBody>
                  <a:tcPr marL="3297" marR="3297" marT="3297" marB="0" anchor="b"/>
                </a:tc>
                <a:tc>
                  <a:txBody>
                    <a:bodyPr/>
                    <a:lstStyle/>
                    <a:p>
                      <a:pPr algn="r" fontAlgn="b"/>
                      <a:r>
                        <a:rPr lang="en-US" sz="1100" u="none" strike="noStrike" dirty="0">
                          <a:effectLst/>
                        </a:rPr>
                        <a:t>307</a:t>
                      </a:r>
                      <a:endParaRPr lang="en-US" sz="1100" b="0" i="0" u="none" strike="noStrike" dirty="0">
                        <a:solidFill>
                          <a:srgbClr val="000000"/>
                        </a:solidFill>
                        <a:effectLst/>
                        <a:latin typeface="Calibri" panose="020F0502020204030204" pitchFamily="34" charset="0"/>
                      </a:endParaRPr>
                    </a:p>
                  </a:txBody>
                  <a:tcPr marL="3297" marR="3297" marT="3297" marB="0" anchor="b"/>
                </a:tc>
                <a:extLst>
                  <a:ext uri="{0D108BD9-81ED-4DB2-BD59-A6C34878D82A}">
                    <a16:rowId xmlns:a16="http://schemas.microsoft.com/office/drawing/2014/main" val="1605192811"/>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962525448"/>
              </p:ext>
            </p:extLst>
          </p:nvPr>
        </p:nvGraphicFramePr>
        <p:xfrm>
          <a:off x="3321791" y="199432"/>
          <a:ext cx="2957436" cy="6526275"/>
        </p:xfrm>
        <a:graphic>
          <a:graphicData uri="http://schemas.openxmlformats.org/drawingml/2006/table">
            <a:tbl>
              <a:tblPr>
                <a:tableStyleId>{5C22544A-7EE6-4342-B048-85BDC9FD1C3A}</a:tableStyleId>
              </a:tblPr>
              <a:tblGrid>
                <a:gridCol w="985812">
                  <a:extLst>
                    <a:ext uri="{9D8B030D-6E8A-4147-A177-3AD203B41FA5}">
                      <a16:colId xmlns:a16="http://schemas.microsoft.com/office/drawing/2014/main" val="3965813161"/>
                    </a:ext>
                  </a:extLst>
                </a:gridCol>
                <a:gridCol w="1452587">
                  <a:extLst>
                    <a:ext uri="{9D8B030D-6E8A-4147-A177-3AD203B41FA5}">
                      <a16:colId xmlns:a16="http://schemas.microsoft.com/office/drawing/2014/main" val="765008166"/>
                    </a:ext>
                  </a:extLst>
                </a:gridCol>
                <a:gridCol w="519037">
                  <a:extLst>
                    <a:ext uri="{9D8B030D-6E8A-4147-A177-3AD203B41FA5}">
                      <a16:colId xmlns:a16="http://schemas.microsoft.com/office/drawing/2014/main" val="1295620471"/>
                    </a:ext>
                  </a:extLst>
                </a:gridCol>
              </a:tblGrid>
              <a:tr h="70157">
                <a:tc>
                  <a:txBody>
                    <a:bodyPr/>
                    <a:lstStyle/>
                    <a:p>
                      <a:pPr algn="l" fontAlgn="b"/>
                      <a:r>
                        <a:rPr lang="en-US" sz="1200" u="none" strike="noStrike">
                          <a:effectLst/>
                        </a:rPr>
                        <a:t> Arequipa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Arequipa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401</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532207030"/>
                  </a:ext>
                </a:extLst>
              </a:tr>
              <a:tr h="70157">
                <a:tc>
                  <a:txBody>
                    <a:bodyPr/>
                    <a:lstStyle/>
                    <a:p>
                      <a:pPr algn="l" fontAlgn="b"/>
                      <a:r>
                        <a:rPr lang="en-US" sz="1200" u="none" strike="noStrike">
                          <a:effectLst/>
                        </a:rPr>
                        <a:t> Arequipa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Camaná</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402</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1904193762"/>
                  </a:ext>
                </a:extLst>
              </a:tr>
              <a:tr h="70157">
                <a:tc>
                  <a:txBody>
                    <a:bodyPr/>
                    <a:lstStyle/>
                    <a:p>
                      <a:pPr algn="l" fontAlgn="b"/>
                      <a:r>
                        <a:rPr lang="en-US" sz="1200" u="none" strike="noStrike">
                          <a:effectLst/>
                        </a:rPr>
                        <a:t> Arequipa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Caravelí</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403</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2337930923"/>
                  </a:ext>
                </a:extLst>
              </a:tr>
              <a:tr h="70157">
                <a:tc>
                  <a:txBody>
                    <a:bodyPr/>
                    <a:lstStyle/>
                    <a:p>
                      <a:pPr algn="l" fontAlgn="b"/>
                      <a:r>
                        <a:rPr lang="en-US" sz="1200" u="none" strike="noStrike">
                          <a:effectLst/>
                        </a:rPr>
                        <a:t> Arequipa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Castilla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404</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2300955580"/>
                  </a:ext>
                </a:extLst>
              </a:tr>
              <a:tr h="70157">
                <a:tc>
                  <a:txBody>
                    <a:bodyPr/>
                    <a:lstStyle/>
                    <a:p>
                      <a:pPr algn="l" fontAlgn="b"/>
                      <a:r>
                        <a:rPr lang="en-US" sz="1200" u="none" strike="noStrike">
                          <a:effectLst/>
                        </a:rPr>
                        <a:t> Arequipa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Caylloma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405</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1762771281"/>
                  </a:ext>
                </a:extLst>
              </a:tr>
              <a:tr h="85388">
                <a:tc>
                  <a:txBody>
                    <a:bodyPr/>
                    <a:lstStyle/>
                    <a:p>
                      <a:pPr algn="l" fontAlgn="b"/>
                      <a:r>
                        <a:rPr lang="en-US" sz="1200" u="none" strike="noStrike">
                          <a:effectLst/>
                        </a:rPr>
                        <a:t> Arequipa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Condesuyos</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406</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4274602118"/>
                  </a:ext>
                </a:extLst>
              </a:tr>
              <a:tr h="70157">
                <a:tc>
                  <a:txBody>
                    <a:bodyPr/>
                    <a:lstStyle/>
                    <a:p>
                      <a:pPr algn="l" fontAlgn="b"/>
                      <a:r>
                        <a:rPr lang="en-US" sz="1200" u="none" strike="noStrike">
                          <a:effectLst/>
                        </a:rPr>
                        <a:t> Arequipa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Islay</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407</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81059641"/>
                  </a:ext>
                </a:extLst>
              </a:tr>
              <a:tr h="70157">
                <a:tc>
                  <a:txBody>
                    <a:bodyPr/>
                    <a:lstStyle/>
                    <a:p>
                      <a:pPr algn="l" fontAlgn="b"/>
                      <a:r>
                        <a:rPr lang="en-US" sz="1200" u="none" strike="noStrike">
                          <a:effectLst/>
                        </a:rPr>
                        <a:t> Arequipa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La Unión</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408</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024663624"/>
                  </a:ext>
                </a:extLst>
              </a:tr>
              <a:tr h="70157">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Huamanga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501</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682315220"/>
                  </a:ext>
                </a:extLst>
              </a:tr>
              <a:tr h="70157">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Cangallo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502</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211012060"/>
                  </a:ext>
                </a:extLst>
              </a:tr>
              <a:tr h="113666">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Huanca Sancos</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503</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870944817"/>
                  </a:ext>
                </a:extLst>
              </a:tr>
              <a:tr h="70157">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Huanta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504</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906916165"/>
                  </a:ext>
                </a:extLst>
              </a:tr>
              <a:tr h="70157">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La Mar</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505</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316064420"/>
                  </a:ext>
                </a:extLst>
              </a:tr>
              <a:tr h="70157">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Lucanas</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506</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371962395"/>
                  </a:ext>
                </a:extLst>
              </a:tr>
              <a:tr h="85388">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Parinacochas</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507</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2599819671"/>
                  </a:ext>
                </a:extLst>
              </a:tr>
              <a:tr h="113666">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Páucar del Sara Sara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508</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1372685997"/>
                  </a:ext>
                </a:extLst>
              </a:tr>
              <a:tr h="70157">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Sucre</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509</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1110080174"/>
                  </a:ext>
                </a:extLst>
              </a:tr>
              <a:tr h="85388">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Víctor Fajardo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510</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04055621"/>
                  </a:ext>
                </a:extLst>
              </a:tr>
              <a:tr h="85388">
                <a:tc>
                  <a:txBody>
                    <a:bodyPr/>
                    <a:lstStyle/>
                    <a:p>
                      <a:pPr algn="l" fontAlgn="b"/>
                      <a:r>
                        <a:rPr lang="en-US" sz="1200" u="none" strike="noStrike">
                          <a:effectLst/>
                        </a:rPr>
                        <a:t> Ayacucho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Vilcashuamán</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511</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2302987520"/>
                  </a:ext>
                </a:extLst>
              </a:tr>
              <a:tr h="70157">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601</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864682104"/>
                  </a:ext>
                </a:extLst>
              </a:tr>
              <a:tr h="70157">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Cajabamba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602</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2455112560"/>
                  </a:ext>
                </a:extLst>
              </a:tr>
              <a:tr h="70157">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Celendín</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603</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23040993"/>
                  </a:ext>
                </a:extLst>
              </a:tr>
              <a:tr h="70157">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Chota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604</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1532902644"/>
                  </a:ext>
                </a:extLst>
              </a:tr>
              <a:tr h="70157">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dirty="0">
                          <a:effectLst/>
                        </a:rPr>
                        <a:t> </a:t>
                      </a:r>
                      <a:r>
                        <a:rPr lang="en-US" sz="1200" u="none" strike="noStrike" dirty="0" err="1">
                          <a:effectLst/>
                        </a:rPr>
                        <a:t>Contumazá</a:t>
                      </a:r>
                      <a:endParaRPr lang="en-US" sz="1200" b="0" i="0" u="none" strike="noStrike" dirty="0">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605</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2349307432"/>
                  </a:ext>
                </a:extLst>
              </a:tr>
              <a:tr h="70157">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Cutervo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606</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556249018"/>
                  </a:ext>
                </a:extLst>
              </a:tr>
              <a:tr h="135655">
                <a:tc>
                  <a:txBody>
                    <a:bodyPr/>
                    <a:lstStyle/>
                    <a:p>
                      <a:pPr algn="l" fontAlgn="b"/>
                      <a:r>
                        <a:rPr lang="en-US" sz="1200" u="none" strike="noStrike" dirty="0">
                          <a:effectLst/>
                        </a:rPr>
                        <a:t> Cajamarca</a:t>
                      </a:r>
                      <a:endParaRPr lang="en-US" sz="1200" b="0" i="0" u="none" strike="noStrike" dirty="0">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Hualgayoc</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607</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2143202485"/>
                  </a:ext>
                </a:extLst>
              </a:tr>
              <a:tr h="70157">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Jaén</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608</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1524299389"/>
                  </a:ext>
                </a:extLst>
              </a:tr>
              <a:tr h="85388">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San Ignacio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609</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1216815898"/>
                  </a:ext>
                </a:extLst>
              </a:tr>
              <a:tr h="85388">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San Marcos</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610</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596598865"/>
                  </a:ext>
                </a:extLst>
              </a:tr>
              <a:tr h="85388">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San Miguel</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611</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2869060592"/>
                  </a:ext>
                </a:extLst>
              </a:tr>
              <a:tr h="70157">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San Pablo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612</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171047770"/>
                  </a:ext>
                </a:extLst>
              </a:tr>
              <a:tr h="70157">
                <a:tc>
                  <a:txBody>
                    <a:bodyPr/>
                    <a:lstStyle/>
                    <a:p>
                      <a:pPr algn="l" fontAlgn="b"/>
                      <a:r>
                        <a:rPr lang="en-US" sz="1200" u="none" strike="noStrike">
                          <a:effectLst/>
                        </a:rPr>
                        <a:t> Cajamarca</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Santa Cruz</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613</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843898655"/>
                  </a:ext>
                </a:extLst>
              </a:tr>
              <a:tr h="113666">
                <a:tc>
                  <a:txBody>
                    <a:bodyPr/>
                    <a:lstStyle/>
                    <a:p>
                      <a:pPr algn="l" fontAlgn="b"/>
                      <a:r>
                        <a:rPr lang="en-US" sz="1200" u="none" strike="noStrike">
                          <a:effectLst/>
                        </a:rPr>
                        <a:t> Callao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Prov. Const. del Callao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701</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958903382"/>
                  </a:ext>
                </a:extLst>
              </a:tr>
              <a:tr h="70157">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Cuzco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a:effectLst/>
                        </a:rPr>
                        <a:t>801</a:t>
                      </a:r>
                      <a:endParaRPr lang="en-US" sz="1200" b="0" i="0" u="none" strike="noStrike">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3200497240"/>
                  </a:ext>
                </a:extLst>
              </a:tr>
              <a:tr h="70157">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l" fontAlgn="b"/>
                      <a:r>
                        <a:rPr lang="en-US" sz="1200" u="none" strike="noStrike">
                          <a:effectLst/>
                        </a:rPr>
                        <a:t> Acomayo</a:t>
                      </a:r>
                      <a:endParaRPr lang="en-US" sz="1200" b="0" i="0" u="none" strike="noStrike">
                        <a:solidFill>
                          <a:srgbClr val="000000"/>
                        </a:solidFill>
                        <a:effectLst/>
                        <a:latin typeface="Calibri" panose="020F0502020204030204" pitchFamily="34" charset="0"/>
                      </a:endParaRPr>
                    </a:p>
                  </a:txBody>
                  <a:tcPr marL="3585" marR="3585" marT="3585" marB="0" anchor="b"/>
                </a:tc>
                <a:tc>
                  <a:txBody>
                    <a:bodyPr/>
                    <a:lstStyle/>
                    <a:p>
                      <a:pPr algn="r" fontAlgn="b"/>
                      <a:r>
                        <a:rPr lang="en-US" sz="1200" u="none" strike="noStrike" dirty="0">
                          <a:effectLst/>
                        </a:rPr>
                        <a:t>802</a:t>
                      </a:r>
                      <a:endParaRPr lang="en-US" sz="1200" b="0" i="0" u="none" strike="noStrike" dirty="0">
                        <a:solidFill>
                          <a:srgbClr val="000000"/>
                        </a:solidFill>
                        <a:effectLst/>
                        <a:latin typeface="Calibri" panose="020F0502020204030204" pitchFamily="34" charset="0"/>
                      </a:endParaRPr>
                    </a:p>
                  </a:txBody>
                  <a:tcPr marL="3585" marR="3585" marT="3585" marB="0" anchor="b"/>
                </a:tc>
                <a:extLst>
                  <a:ext uri="{0D108BD9-81ED-4DB2-BD59-A6C34878D82A}">
                    <a16:rowId xmlns:a16="http://schemas.microsoft.com/office/drawing/2014/main" val="1084172263"/>
                  </a:ext>
                </a:extLst>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val="2987572932"/>
              </p:ext>
            </p:extLst>
          </p:nvPr>
        </p:nvGraphicFramePr>
        <p:xfrm>
          <a:off x="6486267" y="199432"/>
          <a:ext cx="2806591" cy="6519590"/>
        </p:xfrm>
        <a:graphic>
          <a:graphicData uri="http://schemas.openxmlformats.org/drawingml/2006/table">
            <a:tbl>
              <a:tblPr>
                <a:tableStyleId>{5C22544A-7EE6-4342-B048-85BDC9FD1C3A}</a:tableStyleId>
              </a:tblPr>
              <a:tblGrid>
                <a:gridCol w="1028802">
                  <a:extLst>
                    <a:ext uri="{9D8B030D-6E8A-4147-A177-3AD203B41FA5}">
                      <a16:colId xmlns:a16="http://schemas.microsoft.com/office/drawing/2014/main" val="75525456"/>
                    </a:ext>
                  </a:extLst>
                </a:gridCol>
                <a:gridCol w="1331222">
                  <a:extLst>
                    <a:ext uri="{9D8B030D-6E8A-4147-A177-3AD203B41FA5}">
                      <a16:colId xmlns:a16="http://schemas.microsoft.com/office/drawing/2014/main" val="3421103146"/>
                    </a:ext>
                  </a:extLst>
                </a:gridCol>
                <a:gridCol w="446567">
                  <a:extLst>
                    <a:ext uri="{9D8B030D-6E8A-4147-A177-3AD203B41FA5}">
                      <a16:colId xmlns:a16="http://schemas.microsoft.com/office/drawing/2014/main" val="1022870326"/>
                    </a:ext>
                  </a:extLst>
                </a:gridCol>
              </a:tblGrid>
              <a:tr h="123420">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Anta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803</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4140293930"/>
                  </a:ext>
                </a:extLst>
              </a:tr>
              <a:tr h="123420">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Calca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804</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257618239"/>
                  </a:ext>
                </a:extLst>
              </a:tr>
              <a:tr h="123420">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Canas</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805</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454587854"/>
                  </a:ext>
                </a:extLst>
              </a:tr>
              <a:tr h="123420">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Canchis</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806</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62658983"/>
                  </a:ext>
                </a:extLst>
              </a:tr>
              <a:tr h="132685">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Chumbivilcas</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807</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1849798621"/>
                  </a:ext>
                </a:extLst>
              </a:tr>
              <a:tr h="123420">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Espinar</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808</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2568489970"/>
                  </a:ext>
                </a:extLst>
              </a:tr>
              <a:tr h="132685">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La Convención</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809</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726498217"/>
                  </a:ext>
                </a:extLst>
              </a:tr>
              <a:tr h="123420">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Paruro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810</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753581919"/>
                  </a:ext>
                </a:extLst>
              </a:tr>
              <a:tr h="132685">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Paucartambo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811</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1767009573"/>
                  </a:ext>
                </a:extLst>
              </a:tr>
              <a:tr h="123420">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Quispicanchi</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812</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1258807730"/>
                  </a:ext>
                </a:extLst>
              </a:tr>
              <a:tr h="123420">
                <a:tc>
                  <a:txBody>
                    <a:bodyPr/>
                    <a:lstStyle/>
                    <a:p>
                      <a:pPr algn="l" fontAlgn="b"/>
                      <a:r>
                        <a:rPr lang="en-US" sz="1200" u="none" strike="noStrike">
                          <a:effectLst/>
                        </a:rPr>
                        <a:t> Cusco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Urubamba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813</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1351826565"/>
                  </a:ext>
                </a:extLst>
              </a:tr>
              <a:tr h="132685">
                <a:tc>
                  <a:txBody>
                    <a:bodyPr/>
                    <a:lstStyle/>
                    <a:p>
                      <a:pPr algn="l" fontAlgn="b"/>
                      <a:r>
                        <a:rPr lang="en-US" sz="1200" u="none" strike="noStrike">
                          <a:effectLst/>
                        </a:rPr>
                        <a:t> Huancavelica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Huancavelica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901</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2753583960"/>
                  </a:ext>
                </a:extLst>
              </a:tr>
              <a:tr h="123420">
                <a:tc>
                  <a:txBody>
                    <a:bodyPr/>
                    <a:lstStyle/>
                    <a:p>
                      <a:pPr algn="l" fontAlgn="b"/>
                      <a:r>
                        <a:rPr lang="en-US" sz="1200" u="none" strike="noStrike">
                          <a:effectLst/>
                        </a:rPr>
                        <a:t> Huancavelica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Acobamba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902</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440067130"/>
                  </a:ext>
                </a:extLst>
              </a:tr>
              <a:tr h="123420">
                <a:tc>
                  <a:txBody>
                    <a:bodyPr/>
                    <a:lstStyle/>
                    <a:p>
                      <a:pPr algn="l" fontAlgn="b"/>
                      <a:r>
                        <a:rPr lang="en-US" sz="1200" u="none" strike="noStrike">
                          <a:effectLst/>
                        </a:rPr>
                        <a:t> Huancavelica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Angaraes</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903</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384000334"/>
                  </a:ext>
                </a:extLst>
              </a:tr>
              <a:tr h="132685">
                <a:tc>
                  <a:txBody>
                    <a:bodyPr/>
                    <a:lstStyle/>
                    <a:p>
                      <a:pPr algn="l" fontAlgn="b"/>
                      <a:r>
                        <a:rPr lang="en-US" sz="1200" u="none" strike="noStrike">
                          <a:effectLst/>
                        </a:rPr>
                        <a:t> Huancavelica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Castrovirreyna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904</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2319580424"/>
                  </a:ext>
                </a:extLst>
              </a:tr>
              <a:tr h="123420">
                <a:tc>
                  <a:txBody>
                    <a:bodyPr/>
                    <a:lstStyle/>
                    <a:p>
                      <a:pPr algn="l" fontAlgn="b"/>
                      <a:r>
                        <a:rPr lang="en-US" sz="1200" u="none" strike="noStrike">
                          <a:effectLst/>
                        </a:rPr>
                        <a:t> Huancavelica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Churcampa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905</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1436842961"/>
                  </a:ext>
                </a:extLst>
              </a:tr>
              <a:tr h="123420">
                <a:tc>
                  <a:txBody>
                    <a:bodyPr/>
                    <a:lstStyle/>
                    <a:p>
                      <a:pPr algn="l" fontAlgn="b"/>
                      <a:r>
                        <a:rPr lang="en-US" sz="1200" u="none" strike="noStrike">
                          <a:effectLst/>
                        </a:rPr>
                        <a:t> Huancavelica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Huaytará</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906</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2824000784"/>
                  </a:ext>
                </a:extLst>
              </a:tr>
              <a:tr h="123420">
                <a:tc>
                  <a:txBody>
                    <a:bodyPr/>
                    <a:lstStyle/>
                    <a:p>
                      <a:pPr algn="l" fontAlgn="b"/>
                      <a:r>
                        <a:rPr lang="en-US" sz="1200" u="none" strike="noStrike">
                          <a:effectLst/>
                        </a:rPr>
                        <a:t> Huancavelica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Tayacaja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907</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635602166"/>
                  </a:ext>
                </a:extLst>
              </a:tr>
              <a:tr h="123420">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Huánuco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1001</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551605940"/>
                  </a:ext>
                </a:extLst>
              </a:tr>
              <a:tr h="123420">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Ambo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1002</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211151520"/>
                  </a:ext>
                </a:extLst>
              </a:tr>
              <a:tr h="123420">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Dos de Mayo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1003</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2105547837"/>
                  </a:ext>
                </a:extLst>
              </a:tr>
              <a:tr h="132685">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Huacaybamba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1004</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1059582718"/>
                  </a:ext>
                </a:extLst>
              </a:tr>
              <a:tr h="123420">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Huamalíes</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1005</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233526845"/>
                  </a:ext>
                </a:extLst>
              </a:tr>
              <a:tr h="123420">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Leoncio Prado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1006</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504120013"/>
                  </a:ext>
                </a:extLst>
              </a:tr>
              <a:tr h="132685">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Marañón</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1007</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1910453307"/>
                  </a:ext>
                </a:extLst>
              </a:tr>
              <a:tr h="123420">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Pachitea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1008</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119962429"/>
                  </a:ext>
                </a:extLst>
              </a:tr>
              <a:tr h="123420">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dirty="0">
                          <a:effectLst/>
                        </a:rPr>
                        <a:t> Puerto Inca</a:t>
                      </a:r>
                      <a:endParaRPr lang="en-US" sz="1200" b="0" i="0" u="none" strike="noStrike" dirty="0">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1009</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1611788285"/>
                  </a:ext>
                </a:extLst>
              </a:tr>
              <a:tr h="123420">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Lauricocha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1010</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61505110"/>
                  </a:ext>
                </a:extLst>
              </a:tr>
              <a:tr h="123420">
                <a:tc>
                  <a:txBody>
                    <a:bodyPr/>
                    <a:lstStyle/>
                    <a:p>
                      <a:pPr algn="l" fontAlgn="b"/>
                      <a:r>
                        <a:rPr lang="en-US" sz="1200" u="none" strike="noStrike">
                          <a:effectLst/>
                        </a:rPr>
                        <a:t> Huanuco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Yarowilca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1011</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916434537"/>
                  </a:ext>
                </a:extLst>
              </a:tr>
              <a:tr h="123420">
                <a:tc>
                  <a:txBody>
                    <a:bodyPr/>
                    <a:lstStyle/>
                    <a:p>
                      <a:pPr algn="l" fontAlgn="b"/>
                      <a:r>
                        <a:rPr lang="en-US" sz="1200" u="none" strike="noStrike">
                          <a:effectLst/>
                        </a:rPr>
                        <a:t> 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1101</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2915297691"/>
                  </a:ext>
                </a:extLst>
              </a:tr>
              <a:tr h="132685">
                <a:tc>
                  <a:txBody>
                    <a:bodyPr/>
                    <a:lstStyle/>
                    <a:p>
                      <a:pPr algn="l" fontAlgn="b"/>
                      <a:r>
                        <a:rPr lang="en-US" sz="1200" u="none" strike="noStrike">
                          <a:effectLst/>
                        </a:rPr>
                        <a:t> 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Chincha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1102</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987717310"/>
                  </a:ext>
                </a:extLst>
              </a:tr>
              <a:tr h="123420">
                <a:tc>
                  <a:txBody>
                    <a:bodyPr/>
                    <a:lstStyle/>
                    <a:p>
                      <a:pPr algn="l" fontAlgn="b"/>
                      <a:r>
                        <a:rPr lang="en-US" sz="1200" u="none" strike="noStrike">
                          <a:effectLst/>
                        </a:rPr>
                        <a:t> 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Nazca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1103</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655265824"/>
                  </a:ext>
                </a:extLst>
              </a:tr>
              <a:tr h="123420">
                <a:tc>
                  <a:txBody>
                    <a:bodyPr/>
                    <a:lstStyle/>
                    <a:p>
                      <a:pPr algn="l" fontAlgn="b"/>
                      <a:r>
                        <a:rPr lang="en-US" sz="1200" u="none" strike="noStrike">
                          <a:effectLst/>
                        </a:rPr>
                        <a:t> 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Palpa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1104</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2616682886"/>
                  </a:ext>
                </a:extLst>
              </a:tr>
              <a:tr h="123420">
                <a:tc>
                  <a:txBody>
                    <a:bodyPr/>
                    <a:lstStyle/>
                    <a:p>
                      <a:pPr algn="l" fontAlgn="b"/>
                      <a:r>
                        <a:rPr lang="en-US" sz="1200" u="none" strike="noStrike">
                          <a:effectLst/>
                        </a:rPr>
                        <a:t> Ica</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Pisco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a:effectLst/>
                        </a:rPr>
                        <a:t>1105</a:t>
                      </a:r>
                      <a:endParaRPr lang="en-US" sz="1200" b="0" i="0" u="none" strike="noStrike">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3587273143"/>
                  </a:ext>
                </a:extLst>
              </a:tr>
              <a:tr h="123420">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l" fontAlgn="b"/>
                      <a:r>
                        <a:rPr lang="en-US" sz="1200" u="none" strike="noStrike">
                          <a:effectLst/>
                        </a:rPr>
                        <a:t> Huancayo</a:t>
                      </a:r>
                      <a:endParaRPr lang="en-US" sz="1200" b="0" i="0" u="none" strike="noStrike">
                        <a:solidFill>
                          <a:srgbClr val="000000"/>
                        </a:solidFill>
                        <a:effectLst/>
                        <a:latin typeface="Calibri" panose="020F0502020204030204" pitchFamily="34" charset="0"/>
                      </a:endParaRPr>
                    </a:p>
                  </a:txBody>
                  <a:tcPr marL="3394" marR="3394" marT="3394" marB="0" anchor="b"/>
                </a:tc>
                <a:tc>
                  <a:txBody>
                    <a:bodyPr/>
                    <a:lstStyle/>
                    <a:p>
                      <a:pPr algn="r" fontAlgn="b"/>
                      <a:r>
                        <a:rPr lang="en-US" sz="1200" u="none" strike="noStrike" dirty="0">
                          <a:effectLst/>
                        </a:rPr>
                        <a:t>1201</a:t>
                      </a:r>
                      <a:endParaRPr lang="en-US" sz="1200" b="0" i="0" u="none" strike="noStrike" dirty="0">
                        <a:solidFill>
                          <a:srgbClr val="000000"/>
                        </a:solidFill>
                        <a:effectLst/>
                        <a:latin typeface="Calibri" panose="020F0502020204030204" pitchFamily="34" charset="0"/>
                      </a:endParaRPr>
                    </a:p>
                  </a:txBody>
                  <a:tcPr marL="3394" marR="3394" marT="3394" marB="0" anchor="b"/>
                </a:tc>
                <a:extLst>
                  <a:ext uri="{0D108BD9-81ED-4DB2-BD59-A6C34878D82A}">
                    <a16:rowId xmlns:a16="http://schemas.microsoft.com/office/drawing/2014/main" val="2703533753"/>
                  </a:ext>
                </a:extLst>
              </a:tr>
            </a:tbl>
          </a:graphicData>
        </a:graphic>
      </p:graphicFrame>
    </p:spTree>
    <p:extLst>
      <p:ext uri="{BB962C8B-B14F-4D97-AF65-F5344CB8AC3E}">
        <p14:creationId xmlns:p14="http://schemas.microsoft.com/office/powerpoint/2010/main" val="161225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val="2975370665"/>
              </p:ext>
            </p:extLst>
          </p:nvPr>
        </p:nvGraphicFramePr>
        <p:xfrm>
          <a:off x="457497" y="228461"/>
          <a:ext cx="3330732" cy="6527255"/>
        </p:xfrm>
        <a:graphic>
          <a:graphicData uri="http://schemas.openxmlformats.org/drawingml/2006/table">
            <a:tbl>
              <a:tblPr>
                <a:tableStyleId>{5C22544A-7EE6-4342-B048-85BDC9FD1C3A}</a:tableStyleId>
              </a:tblPr>
              <a:tblGrid>
                <a:gridCol w="1530960">
                  <a:extLst>
                    <a:ext uri="{9D8B030D-6E8A-4147-A177-3AD203B41FA5}">
                      <a16:colId xmlns:a16="http://schemas.microsoft.com/office/drawing/2014/main" val="3917123471"/>
                    </a:ext>
                  </a:extLst>
                </a:gridCol>
                <a:gridCol w="1264807">
                  <a:extLst>
                    <a:ext uri="{9D8B030D-6E8A-4147-A177-3AD203B41FA5}">
                      <a16:colId xmlns:a16="http://schemas.microsoft.com/office/drawing/2014/main" val="408930865"/>
                    </a:ext>
                  </a:extLst>
                </a:gridCol>
                <a:gridCol w="534965">
                  <a:extLst>
                    <a:ext uri="{9D8B030D-6E8A-4147-A177-3AD203B41FA5}">
                      <a16:colId xmlns:a16="http://schemas.microsoft.com/office/drawing/2014/main" val="2525222214"/>
                    </a:ext>
                  </a:extLst>
                </a:gridCol>
              </a:tblGrid>
              <a:tr h="114292">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Chanchamayo</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1203</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691693099"/>
                  </a:ext>
                </a:extLst>
              </a:tr>
              <a:tr h="114292">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Chupaca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1209</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556557830"/>
                  </a:ext>
                </a:extLst>
              </a:tr>
              <a:tr h="114292">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Concepción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1202</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493651933"/>
                  </a:ext>
                </a:extLst>
              </a:tr>
              <a:tr h="114292">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Jauja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1204</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619548644"/>
                  </a:ext>
                </a:extLst>
              </a:tr>
              <a:tr h="114292">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1205</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153802749"/>
                  </a:ext>
                </a:extLst>
              </a:tr>
              <a:tr h="114292">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Satipo</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1206</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476139679"/>
                  </a:ext>
                </a:extLst>
              </a:tr>
              <a:tr h="114292">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Tarma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1207</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500999476"/>
                  </a:ext>
                </a:extLst>
              </a:tr>
              <a:tr h="114292">
                <a:tc>
                  <a:txBody>
                    <a:bodyPr/>
                    <a:lstStyle/>
                    <a:p>
                      <a:pPr algn="l" fontAlgn="b"/>
                      <a:r>
                        <a:rPr lang="en-US" sz="1200" u="none" strike="noStrike">
                          <a:effectLst/>
                        </a:rPr>
                        <a:t> Junín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Yauli</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1208</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1326600845"/>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Trujillo</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1301</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274017301"/>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Ascope</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1302</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90358849"/>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Bolívar</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1303</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4054794042"/>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Chepén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1304</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4168283335"/>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Gran Chimú</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1311</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66924161"/>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Julcán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1305</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969174491"/>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dirty="0">
                          <a:effectLst/>
                        </a:rPr>
                        <a:t> </a:t>
                      </a:r>
                      <a:r>
                        <a:rPr lang="en-US" sz="1200" u="none" strike="noStrike" dirty="0" err="1">
                          <a:effectLst/>
                        </a:rPr>
                        <a:t>Otuzco</a:t>
                      </a:r>
                      <a:endParaRPr lang="en-US" sz="1200" b="0" i="0" u="none" strike="noStrike" dirty="0">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1306</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707116927"/>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Pacasmayo</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1307</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045896244"/>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Pataz</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1308</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611509454"/>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Sánchez Carrión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1309</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017093150"/>
                  </a:ext>
                </a:extLst>
              </a:tr>
              <a:tr h="181834">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Santiago de Chuco</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1310</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652780717"/>
                  </a:ext>
                </a:extLst>
              </a:tr>
              <a:tr h="114292">
                <a:tc>
                  <a:txBody>
                    <a:bodyPr/>
                    <a:lstStyle/>
                    <a:p>
                      <a:pPr algn="l" fontAlgn="b"/>
                      <a:r>
                        <a:rPr lang="en-US" sz="1200" u="none" strike="noStrike">
                          <a:effectLst/>
                        </a:rPr>
                        <a:t> La Libertad</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Virú</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1312</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4263106490"/>
                  </a:ext>
                </a:extLst>
              </a:tr>
              <a:tr h="114292">
                <a:tc>
                  <a:txBody>
                    <a:bodyPr/>
                    <a:lstStyle/>
                    <a:p>
                      <a:pPr algn="l" fontAlgn="b"/>
                      <a:r>
                        <a:rPr lang="en-US" sz="1200" u="none" strike="noStrike">
                          <a:effectLst/>
                        </a:rPr>
                        <a:t> Lambayeque</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Chiclayo</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1401</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411900721"/>
                  </a:ext>
                </a:extLst>
              </a:tr>
              <a:tr h="114292">
                <a:tc>
                  <a:txBody>
                    <a:bodyPr/>
                    <a:lstStyle/>
                    <a:p>
                      <a:pPr algn="l" fontAlgn="b"/>
                      <a:r>
                        <a:rPr lang="en-US" sz="1200" u="none" strike="noStrike">
                          <a:effectLst/>
                        </a:rPr>
                        <a:t> Lambayeque</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Ferreñafe</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1402</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38550884"/>
                  </a:ext>
                </a:extLst>
              </a:tr>
              <a:tr h="114292">
                <a:tc>
                  <a:txBody>
                    <a:bodyPr/>
                    <a:lstStyle/>
                    <a:p>
                      <a:pPr algn="l" fontAlgn="b"/>
                      <a:r>
                        <a:rPr lang="en-US" sz="1200" u="none" strike="noStrike">
                          <a:effectLst/>
                        </a:rPr>
                        <a:t> Lambayeque</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Lambayeque</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1403</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884239105"/>
                  </a:ext>
                </a:extLst>
              </a:tr>
              <a:tr h="114292">
                <a:tc>
                  <a:txBody>
                    <a:bodyPr/>
                    <a:lstStyle/>
                    <a:p>
                      <a:pPr algn="l" fontAlgn="b"/>
                      <a:r>
                        <a:rPr lang="en-US" sz="1200" u="none" strike="noStrike">
                          <a:effectLst/>
                        </a:rPr>
                        <a:t> Lima Metropolitana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1501</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629781669"/>
                  </a:ext>
                </a:extLst>
              </a:tr>
              <a:tr h="114292">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Huaura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1508</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786214693"/>
                  </a:ext>
                </a:extLst>
              </a:tr>
              <a:tr h="114292">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Barranca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1502</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75224204"/>
                  </a:ext>
                </a:extLst>
              </a:tr>
              <a:tr h="114292">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Cajatambo</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1503</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19427513"/>
                  </a:ext>
                </a:extLst>
              </a:tr>
              <a:tr h="114292">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Canta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1504</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1419857201"/>
                  </a:ext>
                </a:extLst>
              </a:tr>
              <a:tr h="114292">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Cañete</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1505</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51344091"/>
                  </a:ext>
                </a:extLst>
              </a:tr>
              <a:tr h="114292">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Huaral</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1506</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1609069559"/>
                  </a:ext>
                </a:extLst>
              </a:tr>
              <a:tr h="114292">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Huarochirí</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1507</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200711807"/>
                  </a:ext>
                </a:extLst>
              </a:tr>
              <a:tr h="114292">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Oyón</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1509</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346207121"/>
                  </a:ext>
                </a:extLst>
              </a:tr>
              <a:tr h="114292">
                <a:tc>
                  <a:txBody>
                    <a:bodyPr/>
                    <a:lstStyle/>
                    <a:p>
                      <a:pPr algn="l" fontAlgn="b"/>
                      <a:r>
                        <a:rPr lang="en-US" sz="1200" u="none" strike="noStrike">
                          <a:effectLst/>
                        </a:rPr>
                        <a:t> Lima</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Yauyos</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1510</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1918672783"/>
                  </a:ext>
                </a:extLst>
              </a:tr>
              <a:tr h="114292">
                <a:tc>
                  <a:txBody>
                    <a:bodyPr/>
                    <a:lstStyle/>
                    <a:p>
                      <a:pPr algn="l" fontAlgn="b"/>
                      <a:r>
                        <a:rPr lang="en-US" sz="1200" u="none" strike="noStrike">
                          <a:effectLst/>
                        </a:rPr>
                        <a:t> Loreto</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Maynas</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a:effectLst/>
                        </a:rPr>
                        <a:t>1601</a:t>
                      </a:r>
                      <a:endParaRPr lang="en-US" sz="1200" b="0" i="0" u="none" strike="noStrike">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211011175"/>
                  </a:ext>
                </a:extLst>
              </a:tr>
              <a:tr h="114292">
                <a:tc>
                  <a:txBody>
                    <a:bodyPr/>
                    <a:lstStyle/>
                    <a:p>
                      <a:pPr algn="l" fontAlgn="b"/>
                      <a:r>
                        <a:rPr lang="en-US" sz="1200" u="none" strike="noStrike">
                          <a:effectLst/>
                        </a:rPr>
                        <a:t> Loreto</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l" fontAlgn="b"/>
                      <a:r>
                        <a:rPr lang="en-US" sz="1200" u="none" strike="noStrike">
                          <a:effectLst/>
                        </a:rPr>
                        <a:t> Alto Amazonas</a:t>
                      </a:r>
                      <a:endParaRPr lang="en-US" sz="1200" b="0" i="0" u="none" strike="noStrike">
                        <a:solidFill>
                          <a:srgbClr val="000000"/>
                        </a:solidFill>
                        <a:effectLst/>
                        <a:latin typeface="Calibri" panose="020F0502020204030204" pitchFamily="34" charset="0"/>
                      </a:endParaRPr>
                    </a:p>
                  </a:txBody>
                  <a:tcPr marL="3613" marR="3613" marT="3613" marB="0" anchor="b"/>
                </a:tc>
                <a:tc>
                  <a:txBody>
                    <a:bodyPr/>
                    <a:lstStyle/>
                    <a:p>
                      <a:pPr algn="r" fontAlgn="b"/>
                      <a:r>
                        <a:rPr lang="en-US" sz="1200" u="none" strike="noStrike" dirty="0">
                          <a:effectLst/>
                        </a:rPr>
                        <a:t>1602</a:t>
                      </a:r>
                      <a:endParaRPr lang="en-US" sz="1200" b="0" i="0" u="none" strike="noStrike" dirty="0">
                        <a:solidFill>
                          <a:srgbClr val="000000"/>
                        </a:solidFill>
                        <a:effectLst/>
                        <a:latin typeface="Calibri" panose="020F0502020204030204" pitchFamily="34" charset="0"/>
                      </a:endParaRPr>
                    </a:p>
                  </a:txBody>
                  <a:tcPr marL="3613" marR="3613" marT="3613" marB="0" anchor="b"/>
                </a:tc>
                <a:extLst>
                  <a:ext uri="{0D108BD9-81ED-4DB2-BD59-A6C34878D82A}">
                    <a16:rowId xmlns:a16="http://schemas.microsoft.com/office/drawing/2014/main" val="3152738041"/>
                  </a:ext>
                </a:extLst>
              </a:tr>
            </a:tbl>
          </a:graphicData>
        </a:graphic>
      </p:graphicFrame>
      <p:graphicFrame>
        <p:nvGraphicFramePr>
          <p:cNvPr id="5" name="Tabla 4"/>
          <p:cNvGraphicFramePr>
            <a:graphicFrameLocks noGrp="1"/>
          </p:cNvGraphicFramePr>
          <p:nvPr>
            <p:extLst>
              <p:ext uri="{D42A27DB-BD31-4B8C-83A1-F6EECF244321}">
                <p14:modId xmlns:p14="http://schemas.microsoft.com/office/powerpoint/2010/main" val="3365831410"/>
              </p:ext>
            </p:extLst>
          </p:nvPr>
        </p:nvGraphicFramePr>
        <p:xfrm>
          <a:off x="4078515" y="228461"/>
          <a:ext cx="3672114" cy="6569774"/>
        </p:xfrm>
        <a:graphic>
          <a:graphicData uri="http://schemas.openxmlformats.org/drawingml/2006/table">
            <a:tbl>
              <a:tblPr>
                <a:tableStyleId>{5C22544A-7EE6-4342-B048-85BDC9FD1C3A}</a:tableStyleId>
              </a:tblPr>
              <a:tblGrid>
                <a:gridCol w="1074056">
                  <a:extLst>
                    <a:ext uri="{9D8B030D-6E8A-4147-A177-3AD203B41FA5}">
                      <a16:colId xmlns:a16="http://schemas.microsoft.com/office/drawing/2014/main" val="299582811"/>
                    </a:ext>
                  </a:extLst>
                </a:gridCol>
                <a:gridCol w="1961558">
                  <a:extLst>
                    <a:ext uri="{9D8B030D-6E8A-4147-A177-3AD203B41FA5}">
                      <a16:colId xmlns:a16="http://schemas.microsoft.com/office/drawing/2014/main" val="2718743757"/>
                    </a:ext>
                  </a:extLst>
                </a:gridCol>
                <a:gridCol w="636500">
                  <a:extLst>
                    <a:ext uri="{9D8B030D-6E8A-4147-A177-3AD203B41FA5}">
                      <a16:colId xmlns:a16="http://schemas.microsoft.com/office/drawing/2014/main" val="545960329"/>
                    </a:ext>
                  </a:extLst>
                </a:gridCol>
              </a:tblGrid>
              <a:tr h="147333">
                <a:tc>
                  <a:txBody>
                    <a:bodyPr/>
                    <a:lstStyle/>
                    <a:p>
                      <a:pPr algn="l" fontAlgn="b"/>
                      <a:r>
                        <a:rPr lang="en-US" sz="1200" u="none" strike="noStrike">
                          <a:effectLst/>
                        </a:rPr>
                        <a:t> Loreto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Datem del Marañón</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1607</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2664492363"/>
                  </a:ext>
                </a:extLst>
              </a:tr>
              <a:tr h="147333">
                <a:tc>
                  <a:txBody>
                    <a:bodyPr/>
                    <a:lstStyle/>
                    <a:p>
                      <a:pPr algn="l" fontAlgn="b"/>
                      <a:r>
                        <a:rPr lang="en-US" sz="1200" u="none" strike="noStrike">
                          <a:effectLst/>
                        </a:rPr>
                        <a:t> Loreto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Loreto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1603</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861961167"/>
                  </a:ext>
                </a:extLst>
              </a:tr>
              <a:tr h="158490">
                <a:tc>
                  <a:txBody>
                    <a:bodyPr/>
                    <a:lstStyle/>
                    <a:p>
                      <a:pPr algn="l" fontAlgn="b"/>
                      <a:r>
                        <a:rPr lang="en-US" sz="1200" u="none" strike="noStrike">
                          <a:effectLst/>
                        </a:rPr>
                        <a:t> Loreto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Mariscal Ramón Castilla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1604</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4256471341"/>
                  </a:ext>
                </a:extLst>
              </a:tr>
              <a:tr h="236390">
                <a:tc>
                  <a:txBody>
                    <a:bodyPr/>
                    <a:lstStyle/>
                    <a:p>
                      <a:pPr algn="l" fontAlgn="b"/>
                      <a:r>
                        <a:rPr lang="en-US" sz="1200" u="none" strike="noStrike">
                          <a:effectLst/>
                        </a:rPr>
                        <a:t> Loreto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Putumayo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1608</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944274465"/>
                  </a:ext>
                </a:extLst>
              </a:tr>
              <a:tr h="147333">
                <a:tc>
                  <a:txBody>
                    <a:bodyPr/>
                    <a:lstStyle/>
                    <a:p>
                      <a:pPr algn="l" fontAlgn="b"/>
                      <a:r>
                        <a:rPr lang="en-US" sz="1200" u="none" strike="noStrike">
                          <a:effectLst/>
                        </a:rPr>
                        <a:t> Loreto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Requena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1605</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347890684"/>
                  </a:ext>
                </a:extLst>
              </a:tr>
              <a:tr h="147333">
                <a:tc>
                  <a:txBody>
                    <a:bodyPr/>
                    <a:lstStyle/>
                    <a:p>
                      <a:pPr algn="l" fontAlgn="b"/>
                      <a:r>
                        <a:rPr lang="en-US" sz="1200" u="none" strike="noStrike">
                          <a:effectLst/>
                        </a:rPr>
                        <a:t> Loreto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Ucayali</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1606</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2657908507"/>
                  </a:ext>
                </a:extLst>
              </a:tr>
              <a:tr h="158490">
                <a:tc>
                  <a:txBody>
                    <a:bodyPr/>
                    <a:lstStyle/>
                    <a:p>
                      <a:pPr algn="l" fontAlgn="b"/>
                      <a:r>
                        <a:rPr lang="en-US" sz="1200" u="none" strike="noStrike">
                          <a:effectLst/>
                        </a:rPr>
                        <a:t> Madre de Dios</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Tambopata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1701</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612994579"/>
                  </a:ext>
                </a:extLst>
              </a:tr>
              <a:tr h="147333">
                <a:tc>
                  <a:txBody>
                    <a:bodyPr/>
                    <a:lstStyle/>
                    <a:p>
                      <a:pPr algn="l" fontAlgn="b"/>
                      <a:r>
                        <a:rPr lang="en-US" sz="1200" u="none" strike="noStrike">
                          <a:effectLst/>
                        </a:rPr>
                        <a:t> Madre de Dios</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Manu</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1702</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552753627"/>
                  </a:ext>
                </a:extLst>
              </a:tr>
              <a:tr h="147333">
                <a:tc>
                  <a:txBody>
                    <a:bodyPr/>
                    <a:lstStyle/>
                    <a:p>
                      <a:pPr algn="l" fontAlgn="b"/>
                      <a:r>
                        <a:rPr lang="en-US" sz="1200" u="none" strike="noStrike">
                          <a:effectLst/>
                        </a:rPr>
                        <a:t> Madre de Dios</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Tahuamanu</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1703</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2339999612"/>
                  </a:ext>
                </a:extLst>
              </a:tr>
              <a:tr h="147333">
                <a:tc>
                  <a:txBody>
                    <a:bodyPr/>
                    <a:lstStyle/>
                    <a:p>
                      <a:pPr algn="l" fontAlgn="b"/>
                      <a:r>
                        <a:rPr lang="en-US" sz="1200" u="none" strike="noStrike">
                          <a:effectLst/>
                        </a:rPr>
                        <a:t> Moquegua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Mariscal Nieto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1801</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011940088"/>
                  </a:ext>
                </a:extLst>
              </a:tr>
              <a:tr h="147333">
                <a:tc>
                  <a:txBody>
                    <a:bodyPr/>
                    <a:lstStyle/>
                    <a:p>
                      <a:pPr algn="l" fontAlgn="b"/>
                      <a:r>
                        <a:rPr lang="en-US" sz="1200" u="none" strike="noStrike">
                          <a:effectLst/>
                        </a:rPr>
                        <a:t> Moquegua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General Sánchez Cerro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1802</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3861584888"/>
                  </a:ext>
                </a:extLst>
              </a:tr>
              <a:tr h="147333">
                <a:tc>
                  <a:txBody>
                    <a:bodyPr/>
                    <a:lstStyle/>
                    <a:p>
                      <a:pPr algn="l" fontAlgn="b"/>
                      <a:r>
                        <a:rPr lang="en-US" sz="1200" u="none" strike="noStrike">
                          <a:effectLst/>
                        </a:rPr>
                        <a:t> Moquegua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Ilo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1803</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488986560"/>
                  </a:ext>
                </a:extLst>
              </a:tr>
              <a:tr h="158490">
                <a:tc>
                  <a:txBody>
                    <a:bodyPr/>
                    <a:lstStyle/>
                    <a:p>
                      <a:pPr algn="l" fontAlgn="b"/>
                      <a:r>
                        <a:rPr lang="en-US" sz="1200" u="none" strike="noStrike">
                          <a:effectLst/>
                        </a:rPr>
                        <a:t> Pasco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Pasco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1901</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2403749413"/>
                  </a:ext>
                </a:extLst>
              </a:tr>
              <a:tr h="158490">
                <a:tc>
                  <a:txBody>
                    <a:bodyPr/>
                    <a:lstStyle/>
                    <a:p>
                      <a:pPr algn="l" fontAlgn="b"/>
                      <a:r>
                        <a:rPr lang="en-US" sz="1200" u="none" strike="noStrike">
                          <a:effectLst/>
                        </a:rPr>
                        <a:t> Pasco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Daniel Alcides Carrión</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1902</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3776681818"/>
                  </a:ext>
                </a:extLst>
              </a:tr>
              <a:tr h="147333">
                <a:tc>
                  <a:txBody>
                    <a:bodyPr/>
                    <a:lstStyle/>
                    <a:p>
                      <a:pPr algn="l" fontAlgn="b"/>
                      <a:r>
                        <a:rPr lang="en-US" sz="1200" u="none" strike="noStrike">
                          <a:effectLst/>
                        </a:rPr>
                        <a:t> Pasco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Oxapampa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1903</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3813466907"/>
                  </a:ext>
                </a:extLst>
              </a:tr>
              <a:tr h="147333">
                <a:tc>
                  <a:txBody>
                    <a:bodyPr/>
                    <a:lstStyle/>
                    <a:p>
                      <a:pPr algn="l" fontAlgn="b"/>
                      <a:r>
                        <a:rPr lang="en-US" sz="1200" u="none" strike="noStrike">
                          <a:effectLst/>
                        </a:rPr>
                        <a:t> Piura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Piura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2001</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680584503"/>
                  </a:ext>
                </a:extLst>
              </a:tr>
              <a:tr h="147333">
                <a:tc>
                  <a:txBody>
                    <a:bodyPr/>
                    <a:lstStyle/>
                    <a:p>
                      <a:pPr algn="l" fontAlgn="b"/>
                      <a:r>
                        <a:rPr lang="en-US" sz="1200" u="none" strike="noStrike">
                          <a:effectLst/>
                        </a:rPr>
                        <a:t> Piura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Ayabaca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2002</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4265076742"/>
                  </a:ext>
                </a:extLst>
              </a:tr>
              <a:tr h="158490">
                <a:tc>
                  <a:txBody>
                    <a:bodyPr/>
                    <a:lstStyle/>
                    <a:p>
                      <a:pPr algn="l" fontAlgn="b"/>
                      <a:r>
                        <a:rPr lang="en-US" sz="1200" u="none" strike="noStrike">
                          <a:effectLst/>
                        </a:rPr>
                        <a:t> Piura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Huancabamba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2003</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3500852792"/>
                  </a:ext>
                </a:extLst>
              </a:tr>
              <a:tr h="147333">
                <a:tc>
                  <a:txBody>
                    <a:bodyPr/>
                    <a:lstStyle/>
                    <a:p>
                      <a:pPr algn="l" fontAlgn="b"/>
                      <a:r>
                        <a:rPr lang="en-US" sz="1200" u="none" strike="noStrike">
                          <a:effectLst/>
                        </a:rPr>
                        <a:t> Piura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Morropón</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2004</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2124867719"/>
                  </a:ext>
                </a:extLst>
              </a:tr>
              <a:tr h="147333">
                <a:tc>
                  <a:txBody>
                    <a:bodyPr/>
                    <a:lstStyle/>
                    <a:p>
                      <a:pPr algn="l" fontAlgn="b"/>
                      <a:r>
                        <a:rPr lang="en-US" sz="1200" u="none" strike="noStrike">
                          <a:effectLst/>
                        </a:rPr>
                        <a:t> Piura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Paita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2005</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3833532096"/>
                  </a:ext>
                </a:extLst>
              </a:tr>
              <a:tr h="147333">
                <a:tc>
                  <a:txBody>
                    <a:bodyPr/>
                    <a:lstStyle/>
                    <a:p>
                      <a:pPr algn="l" fontAlgn="b"/>
                      <a:r>
                        <a:rPr lang="en-US" sz="1200" u="none" strike="noStrike">
                          <a:effectLst/>
                        </a:rPr>
                        <a:t> Piura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Sechura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2008</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2007488040"/>
                  </a:ext>
                </a:extLst>
              </a:tr>
              <a:tr h="147333">
                <a:tc>
                  <a:txBody>
                    <a:bodyPr/>
                    <a:lstStyle/>
                    <a:p>
                      <a:pPr algn="l" fontAlgn="b"/>
                      <a:r>
                        <a:rPr lang="en-US" sz="1200" u="none" strike="noStrike">
                          <a:effectLst/>
                        </a:rPr>
                        <a:t> Piura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Sullana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2006</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2007356074"/>
                  </a:ext>
                </a:extLst>
              </a:tr>
              <a:tr h="147333">
                <a:tc>
                  <a:txBody>
                    <a:bodyPr/>
                    <a:lstStyle/>
                    <a:p>
                      <a:pPr algn="l" fontAlgn="b"/>
                      <a:r>
                        <a:rPr lang="en-US" sz="1200" u="none" strike="noStrike">
                          <a:effectLst/>
                        </a:rPr>
                        <a:t> Piura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Talara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2007</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218686633"/>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2101</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665458045"/>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Azángaro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2102</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571750646"/>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Carabaya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2103</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860752785"/>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Chucuito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2104</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654476304"/>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El Collao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2105</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356452757"/>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Huancané</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2106</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3482143643"/>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Lampa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2107</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753458336"/>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Melgar</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2108</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771606011"/>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Moho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2109</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3106860774"/>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San Antonio de Putina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2110</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3696089074"/>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San Román</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a:effectLst/>
                        </a:rPr>
                        <a:t>2111</a:t>
                      </a:r>
                      <a:endParaRPr lang="en-US" sz="1200" b="0" i="0" u="none" strike="noStrike">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1682689587"/>
                  </a:ext>
                </a:extLst>
              </a:tr>
              <a:tr h="147333">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l" fontAlgn="b"/>
                      <a:r>
                        <a:rPr lang="en-US" sz="1200" u="none" strike="noStrike">
                          <a:effectLst/>
                        </a:rPr>
                        <a:t> Sandia</a:t>
                      </a:r>
                      <a:endParaRPr lang="en-US" sz="1200" b="0" i="0" u="none" strike="noStrike">
                        <a:solidFill>
                          <a:srgbClr val="000000"/>
                        </a:solidFill>
                        <a:effectLst/>
                        <a:latin typeface="Calibri" panose="020F0502020204030204" pitchFamily="34" charset="0"/>
                      </a:endParaRPr>
                    </a:p>
                  </a:txBody>
                  <a:tcPr marL="3396" marR="3396" marT="3396" marB="0" anchor="b"/>
                </a:tc>
                <a:tc>
                  <a:txBody>
                    <a:bodyPr/>
                    <a:lstStyle/>
                    <a:p>
                      <a:pPr algn="r" fontAlgn="b"/>
                      <a:r>
                        <a:rPr lang="en-US" sz="1200" u="none" strike="noStrike" dirty="0">
                          <a:effectLst/>
                        </a:rPr>
                        <a:t>2112</a:t>
                      </a:r>
                      <a:endParaRPr lang="en-US" sz="1200" b="0" i="0" u="none" strike="noStrike" dirty="0">
                        <a:solidFill>
                          <a:srgbClr val="000000"/>
                        </a:solidFill>
                        <a:effectLst/>
                        <a:latin typeface="Calibri" panose="020F0502020204030204" pitchFamily="34" charset="0"/>
                      </a:endParaRPr>
                    </a:p>
                  </a:txBody>
                  <a:tcPr marL="3396" marR="3396" marT="3396" marB="0" anchor="b"/>
                </a:tc>
                <a:extLst>
                  <a:ext uri="{0D108BD9-81ED-4DB2-BD59-A6C34878D82A}">
                    <a16:rowId xmlns:a16="http://schemas.microsoft.com/office/drawing/2014/main" val="3115348768"/>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1655291203"/>
              </p:ext>
            </p:extLst>
          </p:nvPr>
        </p:nvGraphicFramePr>
        <p:xfrm>
          <a:off x="8040915" y="228461"/>
          <a:ext cx="3526971" cy="4785134"/>
        </p:xfrm>
        <a:graphic>
          <a:graphicData uri="http://schemas.openxmlformats.org/drawingml/2006/table">
            <a:tbl>
              <a:tblPr>
                <a:tableStyleId>{5C22544A-7EE6-4342-B048-85BDC9FD1C3A}</a:tableStyleId>
              </a:tblPr>
              <a:tblGrid>
                <a:gridCol w="1175657">
                  <a:extLst>
                    <a:ext uri="{9D8B030D-6E8A-4147-A177-3AD203B41FA5}">
                      <a16:colId xmlns:a16="http://schemas.microsoft.com/office/drawing/2014/main" val="1213979198"/>
                    </a:ext>
                  </a:extLst>
                </a:gridCol>
                <a:gridCol w="1175657">
                  <a:extLst>
                    <a:ext uri="{9D8B030D-6E8A-4147-A177-3AD203B41FA5}">
                      <a16:colId xmlns:a16="http://schemas.microsoft.com/office/drawing/2014/main" val="4083728695"/>
                    </a:ext>
                  </a:extLst>
                </a:gridCol>
                <a:gridCol w="1175657">
                  <a:extLst>
                    <a:ext uri="{9D8B030D-6E8A-4147-A177-3AD203B41FA5}">
                      <a16:colId xmlns:a16="http://schemas.microsoft.com/office/drawing/2014/main" val="3921130346"/>
                    </a:ext>
                  </a:extLst>
                </a:gridCol>
              </a:tblGrid>
              <a:tr h="172581">
                <a:tc>
                  <a:txBody>
                    <a:bodyPr/>
                    <a:lstStyle/>
                    <a:p>
                      <a:pPr algn="l" fontAlgn="b"/>
                      <a:r>
                        <a:rPr lang="en-US" sz="1200" u="none" strike="noStrike">
                          <a:effectLst/>
                        </a:rPr>
                        <a:t> Puno</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Yunguyo</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2113</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1512010434"/>
                  </a:ext>
                </a:extLst>
              </a:tr>
              <a:tr h="339409">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Moyobamba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2201</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1686683888"/>
                  </a:ext>
                </a:extLst>
              </a:tr>
              <a:tr h="172581">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Bellavista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2202</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3423678405"/>
                  </a:ext>
                </a:extLst>
              </a:tr>
              <a:tr h="339409">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El Dorado</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2203</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2683242370"/>
                  </a:ext>
                </a:extLst>
              </a:tr>
              <a:tr h="172581">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Huallaga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2204</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3226708093"/>
                  </a:ext>
                </a:extLst>
              </a:tr>
              <a:tr h="172581">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Lamas</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2205</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3040472626"/>
                  </a:ext>
                </a:extLst>
              </a:tr>
              <a:tr h="172581">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Mariscal Cáceres</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2206</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938187880"/>
                  </a:ext>
                </a:extLst>
              </a:tr>
              <a:tr h="172581">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Picota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2207</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289469866"/>
                  </a:ext>
                </a:extLst>
              </a:tr>
              <a:tr h="172581">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Rioja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2208</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1911524724"/>
                  </a:ext>
                </a:extLst>
              </a:tr>
              <a:tr h="172581">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2209</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1345286417"/>
                  </a:ext>
                </a:extLst>
              </a:tr>
              <a:tr h="172581">
                <a:tc>
                  <a:txBody>
                    <a:bodyPr/>
                    <a:lstStyle/>
                    <a:p>
                      <a:pPr algn="l" fontAlgn="b"/>
                      <a:r>
                        <a:rPr lang="en-US" sz="1200" u="none" strike="noStrike">
                          <a:effectLst/>
                        </a:rPr>
                        <a:t> San Martín</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Tocache</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2210</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2105146195"/>
                  </a:ext>
                </a:extLst>
              </a:tr>
              <a:tr h="172581">
                <a:tc>
                  <a:txBody>
                    <a:bodyPr/>
                    <a:lstStyle/>
                    <a:p>
                      <a:pPr algn="l" fontAlgn="b"/>
                      <a:r>
                        <a:rPr lang="en-US" sz="1200" u="none" strike="noStrike">
                          <a:effectLst/>
                        </a:rPr>
                        <a:t> Tacna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Tacna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2301</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3086688976"/>
                  </a:ext>
                </a:extLst>
              </a:tr>
              <a:tr h="172581">
                <a:tc>
                  <a:txBody>
                    <a:bodyPr/>
                    <a:lstStyle/>
                    <a:p>
                      <a:pPr algn="l" fontAlgn="b"/>
                      <a:r>
                        <a:rPr lang="en-US" sz="1200" u="none" strike="noStrike">
                          <a:effectLst/>
                        </a:rPr>
                        <a:t> Tacna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Candarave</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2302</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2484139553"/>
                  </a:ext>
                </a:extLst>
              </a:tr>
              <a:tr h="172581">
                <a:tc>
                  <a:txBody>
                    <a:bodyPr/>
                    <a:lstStyle/>
                    <a:p>
                      <a:pPr algn="l" fontAlgn="b"/>
                      <a:r>
                        <a:rPr lang="en-US" sz="1200" u="none" strike="noStrike">
                          <a:effectLst/>
                        </a:rPr>
                        <a:t> Tacna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Jorge Basadre</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2303</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3994441109"/>
                  </a:ext>
                </a:extLst>
              </a:tr>
              <a:tr h="172581">
                <a:tc>
                  <a:txBody>
                    <a:bodyPr/>
                    <a:lstStyle/>
                    <a:p>
                      <a:pPr algn="l" fontAlgn="b"/>
                      <a:r>
                        <a:rPr lang="en-US" sz="1200" u="none" strike="noStrike">
                          <a:effectLst/>
                        </a:rPr>
                        <a:t> Tacna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Tarata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2304</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786472327"/>
                  </a:ext>
                </a:extLst>
              </a:tr>
              <a:tr h="172581">
                <a:tc>
                  <a:txBody>
                    <a:bodyPr/>
                    <a:lstStyle/>
                    <a:p>
                      <a:pPr algn="l" fontAlgn="b"/>
                      <a:r>
                        <a:rPr lang="en-US" sz="1200" u="none" strike="noStrike">
                          <a:effectLst/>
                        </a:rPr>
                        <a:t> Tumbes</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Tumbes</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2401</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2093775822"/>
                  </a:ext>
                </a:extLst>
              </a:tr>
              <a:tr h="226656">
                <a:tc>
                  <a:txBody>
                    <a:bodyPr/>
                    <a:lstStyle/>
                    <a:p>
                      <a:pPr algn="l" fontAlgn="b"/>
                      <a:r>
                        <a:rPr lang="en-US" sz="1200" u="none" strike="noStrike">
                          <a:effectLst/>
                        </a:rPr>
                        <a:t> Tumbes</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Contralmirante Villar</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2402</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2304117836"/>
                  </a:ext>
                </a:extLst>
              </a:tr>
              <a:tr h="172581">
                <a:tc>
                  <a:txBody>
                    <a:bodyPr/>
                    <a:lstStyle/>
                    <a:p>
                      <a:pPr algn="l" fontAlgn="b"/>
                      <a:r>
                        <a:rPr lang="en-US" sz="1200" u="none" strike="noStrike">
                          <a:effectLst/>
                        </a:rPr>
                        <a:t> Tumbes</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Zarumilla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2403</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1309359843"/>
                  </a:ext>
                </a:extLst>
              </a:tr>
              <a:tr h="172581">
                <a:tc>
                  <a:txBody>
                    <a:bodyPr/>
                    <a:lstStyle/>
                    <a:p>
                      <a:pPr algn="l" fontAlgn="b"/>
                      <a:r>
                        <a:rPr lang="en-US" sz="1200" u="none" strike="noStrike">
                          <a:effectLst/>
                        </a:rPr>
                        <a:t> Ucayali</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Coronel Portillo</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2501</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364947481"/>
                  </a:ext>
                </a:extLst>
              </a:tr>
              <a:tr h="172581">
                <a:tc>
                  <a:txBody>
                    <a:bodyPr/>
                    <a:lstStyle/>
                    <a:p>
                      <a:pPr algn="l" fontAlgn="b"/>
                      <a:r>
                        <a:rPr lang="en-US" sz="1200" u="none" strike="noStrike">
                          <a:effectLst/>
                        </a:rPr>
                        <a:t> Ucayali</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Atalaya</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2502</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2423049091"/>
                  </a:ext>
                </a:extLst>
              </a:tr>
              <a:tr h="172581">
                <a:tc>
                  <a:txBody>
                    <a:bodyPr/>
                    <a:lstStyle/>
                    <a:p>
                      <a:pPr algn="l" fontAlgn="b"/>
                      <a:r>
                        <a:rPr lang="en-US" sz="1200" u="none" strike="noStrike">
                          <a:effectLst/>
                        </a:rPr>
                        <a:t> Ucayali</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Padre Abad</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a:effectLst/>
                        </a:rPr>
                        <a:t>2503</a:t>
                      </a:r>
                      <a:endParaRPr lang="en-US" sz="1200" b="0" i="0" u="none" strike="noStrike">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1392469403"/>
                  </a:ext>
                </a:extLst>
              </a:tr>
              <a:tr h="339409">
                <a:tc>
                  <a:txBody>
                    <a:bodyPr/>
                    <a:lstStyle/>
                    <a:p>
                      <a:pPr algn="l" fontAlgn="b"/>
                      <a:r>
                        <a:rPr lang="en-US" sz="1200" u="none" strike="noStrike">
                          <a:effectLst/>
                        </a:rPr>
                        <a:t> Ucayali</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l" fontAlgn="b"/>
                      <a:r>
                        <a:rPr lang="en-US" sz="1200" u="none" strike="noStrike">
                          <a:effectLst/>
                        </a:rPr>
                        <a:t> Purús</a:t>
                      </a:r>
                      <a:endParaRPr lang="en-US" sz="1200" b="0" i="0" u="none" strike="noStrike">
                        <a:solidFill>
                          <a:srgbClr val="000000"/>
                        </a:solidFill>
                        <a:effectLst/>
                        <a:latin typeface="Calibri" panose="020F0502020204030204" pitchFamily="34" charset="0"/>
                      </a:endParaRPr>
                    </a:p>
                  </a:txBody>
                  <a:tcPr marL="5753" marR="5753" marT="5753" marB="0" anchor="b"/>
                </a:tc>
                <a:tc>
                  <a:txBody>
                    <a:bodyPr/>
                    <a:lstStyle/>
                    <a:p>
                      <a:pPr algn="r" fontAlgn="b"/>
                      <a:r>
                        <a:rPr lang="en-US" sz="1200" u="none" strike="noStrike" dirty="0">
                          <a:effectLst/>
                        </a:rPr>
                        <a:t>2504</a:t>
                      </a:r>
                      <a:endParaRPr lang="en-US" sz="1200" b="0" i="0" u="none" strike="noStrike" dirty="0">
                        <a:solidFill>
                          <a:srgbClr val="000000"/>
                        </a:solidFill>
                        <a:effectLst/>
                        <a:latin typeface="Calibri" panose="020F0502020204030204" pitchFamily="34" charset="0"/>
                      </a:endParaRPr>
                    </a:p>
                  </a:txBody>
                  <a:tcPr marL="5753" marR="5753" marT="5753" marB="0" anchor="b"/>
                </a:tc>
                <a:extLst>
                  <a:ext uri="{0D108BD9-81ED-4DB2-BD59-A6C34878D82A}">
                    <a16:rowId xmlns:a16="http://schemas.microsoft.com/office/drawing/2014/main" val="2032707268"/>
                  </a:ext>
                </a:extLst>
              </a:tr>
            </a:tbl>
          </a:graphicData>
        </a:graphic>
      </p:graphicFrame>
    </p:spTree>
    <p:extLst>
      <p:ext uri="{BB962C8B-B14F-4D97-AF65-F5344CB8AC3E}">
        <p14:creationId xmlns:p14="http://schemas.microsoft.com/office/powerpoint/2010/main" val="1949292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333829" y="174171"/>
            <a:ext cx="1625600" cy="523220"/>
          </a:xfrm>
          <a:prstGeom prst="rect">
            <a:avLst/>
          </a:prstGeom>
          <a:noFill/>
        </p:spPr>
        <p:txBody>
          <a:bodyPr wrap="square" rtlCol="0">
            <a:spAutoFit/>
          </a:bodyPr>
          <a:lstStyle/>
          <a:p>
            <a:r>
              <a:rPr lang="es-MX" sz="2800" b="1" dirty="0"/>
              <a:t>HOME</a:t>
            </a:r>
            <a:endParaRPr lang="en-US" sz="2800" b="1" dirty="0"/>
          </a:p>
        </p:txBody>
      </p:sp>
      <p:sp>
        <p:nvSpPr>
          <p:cNvPr id="16" name="Rectángulo 15"/>
          <p:cNvSpPr/>
          <p:nvPr/>
        </p:nvSpPr>
        <p:spPr>
          <a:xfrm>
            <a:off x="10363203" y="494193"/>
            <a:ext cx="798286" cy="463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p:cNvPicPr>
            <a:picLocks noChangeAspect="1"/>
          </p:cNvPicPr>
          <p:nvPr/>
        </p:nvPicPr>
        <p:blipFill>
          <a:blip r:embed="rId2"/>
          <a:stretch>
            <a:fillRect/>
          </a:stretch>
        </p:blipFill>
        <p:spPr>
          <a:xfrm>
            <a:off x="3820439" y="174171"/>
            <a:ext cx="4930595" cy="6504353"/>
          </a:xfrm>
          <a:prstGeom prst="rect">
            <a:avLst/>
          </a:prstGeom>
        </p:spPr>
      </p:pic>
      <p:sp>
        <p:nvSpPr>
          <p:cNvPr id="4" name="Llamada rectangular redondeada 3"/>
          <p:cNvSpPr/>
          <p:nvPr/>
        </p:nvSpPr>
        <p:spPr>
          <a:xfrm>
            <a:off x="424873" y="5107709"/>
            <a:ext cx="2937163" cy="1034473"/>
          </a:xfrm>
          <a:prstGeom prst="wedgeRoundRectCallout">
            <a:avLst>
              <a:gd name="adj1" fmla="val 149089"/>
              <a:gd name="adj2" fmla="val 508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Colocar acceso directo para ingreso a sitio privado de proveedores</a:t>
            </a:r>
          </a:p>
          <a:p>
            <a:pPr algn="ctr"/>
            <a:r>
              <a:rPr lang="es-MX" dirty="0"/>
              <a:t>“Zona privada”</a:t>
            </a:r>
            <a:endParaRPr lang="en-US" dirty="0"/>
          </a:p>
        </p:txBody>
      </p:sp>
      <p:sp>
        <p:nvSpPr>
          <p:cNvPr id="13" name="Rectángulo 12"/>
          <p:cNvSpPr/>
          <p:nvPr/>
        </p:nvSpPr>
        <p:spPr>
          <a:xfrm>
            <a:off x="5726545" y="6142182"/>
            <a:ext cx="1976582"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Zona privada</a:t>
            </a:r>
            <a:endParaRPr lang="en-US" dirty="0"/>
          </a:p>
        </p:txBody>
      </p:sp>
    </p:spTree>
    <p:extLst>
      <p:ext uri="{BB962C8B-B14F-4D97-AF65-F5344CB8AC3E}">
        <p14:creationId xmlns:p14="http://schemas.microsoft.com/office/powerpoint/2010/main" val="3979111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p:cNvPicPr>
            <a:picLocks noChangeAspect="1"/>
          </p:cNvPicPr>
          <p:nvPr/>
        </p:nvPicPr>
        <p:blipFill rotWithShape="1">
          <a:blip r:embed="rId2">
            <a:extLst>
              <a:ext uri="{28A0092B-C50C-407E-A947-70E740481C1C}">
                <a14:useLocalDpi xmlns:a14="http://schemas.microsoft.com/office/drawing/2010/main" val="0"/>
              </a:ext>
            </a:extLst>
          </a:blip>
          <a:srcRect t="47114" b="35662"/>
          <a:stretch/>
        </p:blipFill>
        <p:spPr>
          <a:xfrm>
            <a:off x="209183" y="4746830"/>
            <a:ext cx="8230874" cy="609601"/>
          </a:xfrm>
          <a:prstGeom prst="rect">
            <a:avLst/>
          </a:prstGeom>
        </p:spPr>
      </p:pic>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b="19240"/>
          <a:stretch/>
        </p:blipFill>
        <p:spPr>
          <a:xfrm>
            <a:off x="201926" y="1910221"/>
            <a:ext cx="8230874" cy="2858407"/>
          </a:xfrm>
          <a:prstGeom prst="rect">
            <a:avLst/>
          </a:prstGeom>
        </p:spPr>
      </p:pic>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r="13265"/>
          <a:stretch/>
        </p:blipFill>
        <p:spPr>
          <a:xfrm>
            <a:off x="6045201" y="33982"/>
            <a:ext cx="2313214" cy="1562100"/>
          </a:xfrm>
          <a:prstGeom prst="rect">
            <a:avLst/>
          </a:prstGeom>
        </p:spPr>
      </p:pic>
      <p:sp>
        <p:nvSpPr>
          <p:cNvPr id="8" name="CuadroTexto 7"/>
          <p:cNvSpPr txBox="1"/>
          <p:nvPr/>
        </p:nvSpPr>
        <p:spPr>
          <a:xfrm flipH="1">
            <a:off x="452120" y="154259"/>
            <a:ext cx="1304109" cy="369332"/>
          </a:xfrm>
          <a:prstGeom prst="rect">
            <a:avLst/>
          </a:prstGeom>
          <a:noFill/>
        </p:spPr>
        <p:txBody>
          <a:bodyPr wrap="square" rtlCol="0">
            <a:spAutoFit/>
          </a:bodyPr>
          <a:lstStyle/>
          <a:p>
            <a:r>
              <a:rPr lang="es-MX" b="1" dirty="0"/>
              <a:t>Logo</a:t>
            </a:r>
            <a:endParaRPr lang="en-US" b="1" dirty="0"/>
          </a:p>
        </p:txBody>
      </p:sp>
      <p:sp>
        <p:nvSpPr>
          <p:cNvPr id="9" name="CuadroTexto 8"/>
          <p:cNvSpPr txBox="1"/>
          <p:nvPr/>
        </p:nvSpPr>
        <p:spPr>
          <a:xfrm flipH="1">
            <a:off x="452120" y="523591"/>
            <a:ext cx="5135881" cy="738664"/>
          </a:xfrm>
          <a:prstGeom prst="rect">
            <a:avLst/>
          </a:prstGeom>
          <a:noFill/>
        </p:spPr>
        <p:txBody>
          <a:bodyPr wrap="square" rtlCol="0">
            <a:spAutoFit/>
          </a:bodyPr>
          <a:lstStyle/>
          <a:p>
            <a:r>
              <a:rPr lang="es-MX" sz="1400" dirty="0"/>
              <a:t>Hola Socio, accede a tu zona privada para gestionar tu productos y ventas.</a:t>
            </a:r>
          </a:p>
          <a:p>
            <a:r>
              <a:rPr lang="es-MX" sz="1400" dirty="0"/>
              <a:t>Si aún no eres socio, regístrate y te contactaremos.</a:t>
            </a:r>
            <a:endParaRPr lang="en-US" sz="1400" dirty="0"/>
          </a:p>
        </p:txBody>
      </p:sp>
      <p:sp>
        <p:nvSpPr>
          <p:cNvPr id="10" name="CuadroTexto 9"/>
          <p:cNvSpPr txBox="1"/>
          <p:nvPr/>
        </p:nvSpPr>
        <p:spPr>
          <a:xfrm flipH="1">
            <a:off x="695168" y="5850622"/>
            <a:ext cx="5135881" cy="938719"/>
          </a:xfrm>
          <a:prstGeom prst="rect">
            <a:avLst/>
          </a:prstGeom>
          <a:noFill/>
        </p:spPr>
        <p:txBody>
          <a:bodyPr wrap="square" rtlCol="0">
            <a:spAutoFit/>
          </a:bodyPr>
          <a:lstStyle/>
          <a:p>
            <a:r>
              <a:rPr lang="es-MX" sz="1100" dirty="0"/>
              <a:t>Consideraciones para el registro:</a:t>
            </a:r>
          </a:p>
          <a:p>
            <a:pPr marL="285750" indent="-285750">
              <a:buFontTx/>
              <a:buChar char="-"/>
            </a:pPr>
            <a:r>
              <a:rPr lang="es-MX" sz="1100" dirty="0"/>
              <a:t>Tu clave debe contar con un mínimo e 8 caracteres.</a:t>
            </a:r>
          </a:p>
          <a:p>
            <a:pPr marL="285750" indent="-285750">
              <a:buFontTx/>
              <a:buChar char="-"/>
            </a:pPr>
            <a:r>
              <a:rPr lang="es-MX" sz="1100" dirty="0"/>
              <a:t>Un número</a:t>
            </a:r>
          </a:p>
          <a:p>
            <a:pPr marL="285750" indent="-285750">
              <a:buFontTx/>
              <a:buChar char="-"/>
            </a:pPr>
            <a:r>
              <a:rPr lang="es-MX" sz="1100" dirty="0"/>
              <a:t>Letra mayúscula</a:t>
            </a:r>
          </a:p>
          <a:p>
            <a:pPr marL="285750" indent="-285750">
              <a:buFontTx/>
              <a:buChar char="-"/>
            </a:pPr>
            <a:r>
              <a:rPr lang="es-MX" sz="1100" dirty="0"/>
              <a:t>Un carácter o símbolo &amp;, % , @ , # </a:t>
            </a:r>
            <a:endParaRPr lang="en-US" sz="1100" dirty="0"/>
          </a:p>
        </p:txBody>
      </p:sp>
      <p:pic>
        <p:nvPicPr>
          <p:cNvPr id="11" name="Imagen 10"/>
          <p:cNvPicPr>
            <a:picLocks noChangeAspect="1"/>
          </p:cNvPicPr>
          <p:nvPr/>
        </p:nvPicPr>
        <p:blipFill rotWithShape="1">
          <a:blip r:embed="rId3">
            <a:extLst>
              <a:ext uri="{28A0092B-C50C-407E-A947-70E740481C1C}">
                <a14:useLocalDpi xmlns:a14="http://schemas.microsoft.com/office/drawing/2010/main" val="0"/>
              </a:ext>
            </a:extLst>
          </a:blip>
          <a:srcRect t="41700" b="17417"/>
          <a:stretch/>
        </p:blipFill>
        <p:spPr>
          <a:xfrm>
            <a:off x="5765800" y="5923027"/>
            <a:ext cx="2667000" cy="638629"/>
          </a:xfrm>
          <a:prstGeom prst="rect">
            <a:avLst/>
          </a:prstGeom>
        </p:spPr>
      </p:pic>
      <p:sp>
        <p:nvSpPr>
          <p:cNvPr id="12" name="CuadroTexto 11"/>
          <p:cNvSpPr txBox="1"/>
          <p:nvPr/>
        </p:nvSpPr>
        <p:spPr>
          <a:xfrm>
            <a:off x="6037944" y="6057676"/>
            <a:ext cx="1814285" cy="369332"/>
          </a:xfrm>
          <a:prstGeom prst="rect">
            <a:avLst/>
          </a:prstGeom>
          <a:solidFill>
            <a:srgbClr val="FF4F4F"/>
          </a:solidFill>
        </p:spPr>
        <p:txBody>
          <a:bodyPr wrap="square" rtlCol="0">
            <a:spAutoFit/>
          </a:bodyPr>
          <a:lstStyle/>
          <a:p>
            <a:r>
              <a:rPr lang="es-MX" dirty="0">
                <a:solidFill>
                  <a:schemeClr val="bg1"/>
                </a:solidFill>
              </a:rPr>
              <a:t>Generar Solicitud</a:t>
            </a:r>
            <a:endParaRPr lang="en-US" dirty="0">
              <a:solidFill>
                <a:schemeClr val="bg1"/>
              </a:solidFill>
            </a:endParaRPr>
          </a:p>
        </p:txBody>
      </p:sp>
      <p:sp>
        <p:nvSpPr>
          <p:cNvPr id="13" name="Llamada rectangular redondeada 12"/>
          <p:cNvSpPr/>
          <p:nvPr/>
        </p:nvSpPr>
        <p:spPr>
          <a:xfrm>
            <a:off x="8853847" y="57835"/>
            <a:ext cx="3065153" cy="1034473"/>
          </a:xfrm>
          <a:prstGeom prst="wedgeRoundRectCallout">
            <a:avLst>
              <a:gd name="adj1" fmla="val -72543"/>
              <a:gd name="adj2" fmla="val 228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Al ingresa a la zona privada, debe mostrarse esta sección.</a:t>
            </a:r>
          </a:p>
          <a:p>
            <a:pPr algn="ctr"/>
            <a:r>
              <a:rPr lang="es-MX" sz="1600" dirty="0"/>
              <a:t>“Zona privada</a:t>
            </a:r>
            <a:r>
              <a:rPr lang="es-MX" dirty="0"/>
              <a:t>”</a:t>
            </a:r>
            <a:endParaRPr lang="en-US" dirty="0"/>
          </a:p>
        </p:txBody>
      </p:sp>
      <p:sp>
        <p:nvSpPr>
          <p:cNvPr id="14" name="Rectángulo 13"/>
          <p:cNvSpPr/>
          <p:nvPr/>
        </p:nvSpPr>
        <p:spPr>
          <a:xfrm>
            <a:off x="629919" y="1418323"/>
            <a:ext cx="319315" cy="2612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p:cNvSpPr txBox="1"/>
          <p:nvPr/>
        </p:nvSpPr>
        <p:spPr>
          <a:xfrm flipH="1">
            <a:off x="902063" y="1397043"/>
            <a:ext cx="5135881" cy="307777"/>
          </a:xfrm>
          <a:prstGeom prst="rect">
            <a:avLst/>
          </a:prstGeom>
          <a:noFill/>
        </p:spPr>
        <p:txBody>
          <a:bodyPr wrap="square" rtlCol="0">
            <a:spAutoFit/>
          </a:bodyPr>
          <a:lstStyle/>
          <a:p>
            <a:r>
              <a:rPr lang="es-MX" sz="1400" dirty="0"/>
              <a:t>Activa tu solicitud.</a:t>
            </a:r>
            <a:endParaRPr lang="en-US" sz="1400" dirty="0"/>
          </a:p>
        </p:txBody>
      </p:sp>
      <p:sp>
        <p:nvSpPr>
          <p:cNvPr id="16" name="Rectángulo 15"/>
          <p:cNvSpPr/>
          <p:nvPr/>
        </p:nvSpPr>
        <p:spPr>
          <a:xfrm>
            <a:off x="452120" y="57835"/>
            <a:ext cx="7995194" cy="18959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lamada rectangular redondeada 16"/>
          <p:cNvSpPr/>
          <p:nvPr/>
        </p:nvSpPr>
        <p:spPr>
          <a:xfrm>
            <a:off x="8821281" y="1156835"/>
            <a:ext cx="3065153" cy="1034473"/>
          </a:xfrm>
          <a:prstGeom prst="wedgeRoundRectCallout">
            <a:avLst>
              <a:gd name="adj1" fmla="val -255324"/>
              <a:gd name="adj2" fmla="val -108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Si activa el </a:t>
            </a:r>
            <a:r>
              <a:rPr lang="es-MX" sz="1600" dirty="0" err="1"/>
              <a:t>check</a:t>
            </a:r>
            <a:r>
              <a:rPr lang="es-MX" sz="1600" dirty="0"/>
              <a:t> box debe mostrarse la siguiente sección.</a:t>
            </a:r>
            <a:endParaRPr lang="en-US" sz="1600" dirty="0"/>
          </a:p>
        </p:txBody>
      </p:sp>
      <p:sp>
        <p:nvSpPr>
          <p:cNvPr id="18" name="Llamada rectangular redondeada 17"/>
          <p:cNvSpPr/>
          <p:nvPr/>
        </p:nvSpPr>
        <p:spPr>
          <a:xfrm>
            <a:off x="8639695" y="2244949"/>
            <a:ext cx="3421675" cy="3649437"/>
          </a:xfrm>
          <a:prstGeom prst="wedgeRoundRectCallout">
            <a:avLst>
              <a:gd name="adj1" fmla="val -74438"/>
              <a:gd name="adj2" fmla="val -10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t>Si activa el </a:t>
            </a:r>
            <a:r>
              <a:rPr lang="es-MX" sz="1600" dirty="0" err="1"/>
              <a:t>check</a:t>
            </a:r>
            <a:r>
              <a:rPr lang="es-MX" sz="1600" dirty="0"/>
              <a:t> box debe mostrarse la siguiente sección.</a:t>
            </a:r>
          </a:p>
          <a:p>
            <a:r>
              <a:rPr lang="es-MX" sz="1600" dirty="0"/>
              <a:t>Al registrase en esta sección debe enviarse la solicitud al administrador de la web</a:t>
            </a:r>
          </a:p>
          <a:p>
            <a:r>
              <a:rPr lang="es-MX" sz="1600" dirty="0"/>
              <a:t>Email: validar @</a:t>
            </a:r>
          </a:p>
          <a:p>
            <a:r>
              <a:rPr lang="es-MX" sz="1600" dirty="0"/>
              <a:t>Contraseña: validar lo descrito en pantalla</a:t>
            </a:r>
          </a:p>
          <a:p>
            <a:r>
              <a:rPr lang="es-MX" sz="1600" dirty="0"/>
              <a:t>Teléfono: 9 dígitos</a:t>
            </a:r>
          </a:p>
          <a:p>
            <a:r>
              <a:rPr lang="es-MX" sz="1600" dirty="0"/>
              <a:t>Nombres y apellidos: no </a:t>
            </a:r>
            <a:r>
              <a:rPr lang="es-MX" sz="1600" dirty="0" err="1"/>
              <a:t>vacios</a:t>
            </a:r>
            <a:endParaRPr lang="es-MX" sz="1600" dirty="0"/>
          </a:p>
          <a:p>
            <a:r>
              <a:rPr lang="es-MX" sz="1600" dirty="0" err="1"/>
              <a:t>Baanco</a:t>
            </a:r>
            <a:r>
              <a:rPr lang="es-MX" sz="1600" dirty="0"/>
              <a:t>: BCP , BBVA, </a:t>
            </a:r>
            <a:r>
              <a:rPr lang="es-MX" sz="1600" dirty="0" err="1"/>
              <a:t>Scotia</a:t>
            </a:r>
            <a:endParaRPr lang="es-MX" sz="1600" dirty="0"/>
          </a:p>
          <a:p>
            <a:r>
              <a:rPr lang="es-MX" sz="1600" dirty="0"/>
              <a:t>BCP 14 dígitos, numérico</a:t>
            </a:r>
          </a:p>
          <a:p>
            <a:r>
              <a:rPr lang="es-MX" sz="1600" dirty="0"/>
              <a:t>BBVA : 18 dígitos , numérico</a:t>
            </a:r>
          </a:p>
          <a:p>
            <a:r>
              <a:rPr lang="es-MX" sz="1600" dirty="0" err="1"/>
              <a:t>Scotia</a:t>
            </a:r>
            <a:r>
              <a:rPr lang="es-MX" sz="1600" dirty="0"/>
              <a:t>: 14 dígitos, numérico</a:t>
            </a:r>
          </a:p>
        </p:txBody>
      </p:sp>
      <p:sp>
        <p:nvSpPr>
          <p:cNvPr id="19" name="Rectángulo 18"/>
          <p:cNvSpPr/>
          <p:nvPr/>
        </p:nvSpPr>
        <p:spPr>
          <a:xfrm>
            <a:off x="444863" y="1957977"/>
            <a:ext cx="8009708" cy="48313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adroTexto 21"/>
          <p:cNvSpPr txBox="1"/>
          <p:nvPr/>
        </p:nvSpPr>
        <p:spPr>
          <a:xfrm flipH="1">
            <a:off x="508448" y="4713958"/>
            <a:ext cx="3787936" cy="261610"/>
          </a:xfrm>
          <a:prstGeom prst="rect">
            <a:avLst/>
          </a:prstGeom>
          <a:solidFill>
            <a:schemeClr val="bg1"/>
          </a:solidFill>
        </p:spPr>
        <p:txBody>
          <a:bodyPr wrap="square" rtlCol="0">
            <a:spAutoFit/>
          </a:bodyPr>
          <a:lstStyle/>
          <a:p>
            <a:r>
              <a:rPr lang="es-MX" sz="1100" dirty="0"/>
              <a:t>Tipo de documento y N° de documento (RUC / DNI)</a:t>
            </a:r>
            <a:endParaRPr lang="en-US" sz="1100" dirty="0"/>
          </a:p>
        </p:txBody>
      </p:sp>
      <p:sp>
        <p:nvSpPr>
          <p:cNvPr id="23" name="CuadroTexto 22"/>
          <p:cNvSpPr txBox="1"/>
          <p:nvPr/>
        </p:nvSpPr>
        <p:spPr>
          <a:xfrm flipH="1">
            <a:off x="4474252" y="4708632"/>
            <a:ext cx="1563691" cy="261610"/>
          </a:xfrm>
          <a:prstGeom prst="rect">
            <a:avLst/>
          </a:prstGeom>
          <a:solidFill>
            <a:schemeClr val="bg1"/>
          </a:solidFill>
        </p:spPr>
        <p:txBody>
          <a:bodyPr wrap="square" rtlCol="0">
            <a:spAutoFit/>
          </a:bodyPr>
          <a:lstStyle/>
          <a:p>
            <a:r>
              <a:rPr lang="es-MX" sz="1100" dirty="0"/>
              <a:t>Razón Social</a:t>
            </a:r>
            <a:endParaRPr lang="en-US" sz="1100" dirty="0"/>
          </a:p>
        </p:txBody>
      </p:sp>
      <p:sp>
        <p:nvSpPr>
          <p:cNvPr id="24" name="CuadroTexto 23"/>
          <p:cNvSpPr txBox="1"/>
          <p:nvPr/>
        </p:nvSpPr>
        <p:spPr>
          <a:xfrm flipH="1">
            <a:off x="1715950" y="156987"/>
            <a:ext cx="2115820" cy="369332"/>
          </a:xfrm>
          <a:prstGeom prst="rect">
            <a:avLst/>
          </a:prstGeom>
          <a:noFill/>
        </p:spPr>
        <p:txBody>
          <a:bodyPr wrap="square" rtlCol="0">
            <a:spAutoFit/>
          </a:bodyPr>
          <a:lstStyle/>
          <a:p>
            <a:r>
              <a:rPr lang="es-MX" b="1" dirty="0"/>
              <a:t>Zona Privada</a:t>
            </a:r>
            <a:endParaRPr lang="en-US" b="1" dirty="0"/>
          </a:p>
        </p:txBody>
      </p:sp>
      <p:pic>
        <p:nvPicPr>
          <p:cNvPr id="28" name="Imagen 27"/>
          <p:cNvPicPr>
            <a:picLocks noChangeAspect="1"/>
          </p:cNvPicPr>
          <p:nvPr/>
        </p:nvPicPr>
        <p:blipFill rotWithShape="1">
          <a:blip r:embed="rId2">
            <a:extLst>
              <a:ext uri="{28A0092B-C50C-407E-A947-70E740481C1C}">
                <a14:useLocalDpi xmlns:a14="http://schemas.microsoft.com/office/drawing/2010/main" val="0"/>
              </a:ext>
            </a:extLst>
          </a:blip>
          <a:srcRect t="47114" b="35662"/>
          <a:stretch/>
        </p:blipFill>
        <p:spPr>
          <a:xfrm>
            <a:off x="216440" y="5293066"/>
            <a:ext cx="8230874" cy="609601"/>
          </a:xfrm>
          <a:prstGeom prst="rect">
            <a:avLst/>
          </a:prstGeom>
        </p:spPr>
      </p:pic>
      <p:sp>
        <p:nvSpPr>
          <p:cNvPr id="29" name="CuadroTexto 28"/>
          <p:cNvSpPr txBox="1"/>
          <p:nvPr/>
        </p:nvSpPr>
        <p:spPr>
          <a:xfrm flipH="1">
            <a:off x="515706" y="5289222"/>
            <a:ext cx="855893" cy="261610"/>
          </a:xfrm>
          <a:prstGeom prst="rect">
            <a:avLst/>
          </a:prstGeom>
          <a:solidFill>
            <a:schemeClr val="bg1"/>
          </a:solidFill>
        </p:spPr>
        <p:txBody>
          <a:bodyPr wrap="square" rtlCol="0">
            <a:spAutoFit/>
          </a:bodyPr>
          <a:lstStyle/>
          <a:p>
            <a:r>
              <a:rPr lang="es-MX" sz="1100" dirty="0"/>
              <a:t>Banco</a:t>
            </a:r>
            <a:endParaRPr lang="en-US" sz="1100" dirty="0"/>
          </a:p>
        </p:txBody>
      </p:sp>
      <p:sp>
        <p:nvSpPr>
          <p:cNvPr id="30" name="CuadroTexto 29"/>
          <p:cNvSpPr txBox="1"/>
          <p:nvPr/>
        </p:nvSpPr>
        <p:spPr>
          <a:xfrm flipH="1">
            <a:off x="4481509" y="5269382"/>
            <a:ext cx="1563691" cy="261610"/>
          </a:xfrm>
          <a:prstGeom prst="rect">
            <a:avLst/>
          </a:prstGeom>
          <a:solidFill>
            <a:schemeClr val="bg1"/>
          </a:solidFill>
        </p:spPr>
        <p:txBody>
          <a:bodyPr wrap="square" rtlCol="0">
            <a:spAutoFit/>
          </a:bodyPr>
          <a:lstStyle/>
          <a:p>
            <a:r>
              <a:rPr lang="es-MX" sz="1100" dirty="0"/>
              <a:t>N° de cuenta</a:t>
            </a:r>
            <a:endParaRPr lang="en-US" sz="1100" dirty="0"/>
          </a:p>
        </p:txBody>
      </p:sp>
      <p:sp>
        <p:nvSpPr>
          <p:cNvPr id="25" name="Llamada rectangular redondeada 24"/>
          <p:cNvSpPr/>
          <p:nvPr/>
        </p:nvSpPr>
        <p:spPr>
          <a:xfrm>
            <a:off x="8617924" y="5956979"/>
            <a:ext cx="3421675" cy="803047"/>
          </a:xfrm>
          <a:prstGeom prst="wedgeRoundRectCallout">
            <a:avLst>
              <a:gd name="adj1" fmla="val -42306"/>
              <a:gd name="adj2" fmla="val -14652"/>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1600" dirty="0"/>
              <a:t>Esta pantalla debe mostrarse como flotante sobre la anterior con opción de cerrarla</a:t>
            </a:r>
          </a:p>
        </p:txBody>
      </p:sp>
      <p:pic>
        <p:nvPicPr>
          <p:cNvPr id="26" name="Imagen 25"/>
          <p:cNvPicPr>
            <a:picLocks noChangeAspect="1"/>
          </p:cNvPicPr>
          <p:nvPr/>
        </p:nvPicPr>
        <p:blipFill rotWithShape="1">
          <a:blip r:embed="rId3">
            <a:extLst>
              <a:ext uri="{28A0092B-C50C-407E-A947-70E740481C1C}">
                <a14:useLocalDpi xmlns:a14="http://schemas.microsoft.com/office/drawing/2010/main" val="0"/>
              </a:ext>
            </a:extLst>
          </a:blip>
          <a:srcRect t="41700" b="17417"/>
          <a:stretch/>
        </p:blipFill>
        <p:spPr>
          <a:xfrm>
            <a:off x="5831049" y="5923027"/>
            <a:ext cx="2667000" cy="638629"/>
          </a:xfrm>
          <a:prstGeom prst="rect">
            <a:avLst/>
          </a:prstGeom>
        </p:spPr>
      </p:pic>
      <p:sp>
        <p:nvSpPr>
          <p:cNvPr id="27" name="CuadroTexto 26"/>
          <p:cNvSpPr txBox="1"/>
          <p:nvPr/>
        </p:nvSpPr>
        <p:spPr>
          <a:xfrm>
            <a:off x="6103193" y="6057676"/>
            <a:ext cx="1814285" cy="369332"/>
          </a:xfrm>
          <a:prstGeom prst="rect">
            <a:avLst/>
          </a:prstGeom>
          <a:solidFill>
            <a:srgbClr val="FF4F4F"/>
          </a:solidFill>
        </p:spPr>
        <p:txBody>
          <a:bodyPr wrap="square" rtlCol="0">
            <a:spAutoFit/>
          </a:bodyPr>
          <a:lstStyle/>
          <a:p>
            <a:r>
              <a:rPr lang="es-MX" dirty="0">
                <a:solidFill>
                  <a:schemeClr val="bg1"/>
                </a:solidFill>
              </a:rPr>
              <a:t>Generar Solicitud</a:t>
            </a:r>
            <a:endParaRPr lang="en-US" dirty="0">
              <a:solidFill>
                <a:schemeClr val="bg1"/>
              </a:solidFill>
            </a:endParaRPr>
          </a:p>
        </p:txBody>
      </p:sp>
    </p:spTree>
    <p:extLst>
      <p:ext uri="{BB962C8B-B14F-4D97-AF65-F5344CB8AC3E}">
        <p14:creationId xmlns:p14="http://schemas.microsoft.com/office/powerpoint/2010/main" val="3994655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5" y="6115502"/>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4"/>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3E5DAF54-8E33-C97A-C3E1-5FCE05E3DA6D}"/>
              </a:ext>
            </a:extLst>
          </p:cNvPr>
          <p:cNvPicPr>
            <a:picLocks noChangeAspect="1"/>
          </p:cNvPicPr>
          <p:nvPr/>
        </p:nvPicPr>
        <p:blipFill rotWithShape="1">
          <a:blip r:embed="rId2"/>
          <a:srcRect l="48884"/>
          <a:stretch/>
        </p:blipFill>
        <p:spPr>
          <a:xfrm>
            <a:off x="6880371" y="4840745"/>
            <a:ext cx="1830597" cy="1565860"/>
          </a:xfrm>
          <a:prstGeom prst="rect">
            <a:avLst/>
          </a:prstGeom>
        </p:spPr>
      </p:pic>
      <p:pic>
        <p:nvPicPr>
          <p:cNvPr id="8" name="Imagen 7">
            <a:extLst>
              <a:ext uri="{FF2B5EF4-FFF2-40B4-BE49-F238E27FC236}">
                <a16:creationId xmlns:a16="http://schemas.microsoft.com/office/drawing/2014/main" id="{45E835AC-A255-6D5C-8B30-6812C412D9DC}"/>
              </a:ext>
            </a:extLst>
          </p:cNvPr>
          <p:cNvPicPr>
            <a:picLocks noChangeAspect="1"/>
          </p:cNvPicPr>
          <p:nvPr/>
        </p:nvPicPr>
        <p:blipFill>
          <a:blip r:embed="rId3"/>
          <a:stretch>
            <a:fillRect/>
          </a:stretch>
        </p:blipFill>
        <p:spPr>
          <a:xfrm>
            <a:off x="11392022" y="6107296"/>
            <a:ext cx="586444" cy="619979"/>
          </a:xfrm>
          <a:prstGeom prst="rect">
            <a:avLst/>
          </a:prstGeom>
        </p:spPr>
      </p:pic>
      <p:sp>
        <p:nvSpPr>
          <p:cNvPr id="9" name="CuadroTexto 8">
            <a:extLst>
              <a:ext uri="{FF2B5EF4-FFF2-40B4-BE49-F238E27FC236}">
                <a16:creationId xmlns:a16="http://schemas.microsoft.com/office/drawing/2014/main" id="{693C0A28-5D81-2BE4-ACBF-DDA8330BF5B2}"/>
              </a:ext>
            </a:extLst>
          </p:cNvPr>
          <p:cNvSpPr txBox="1"/>
          <p:nvPr/>
        </p:nvSpPr>
        <p:spPr>
          <a:xfrm>
            <a:off x="9901101" y="6285060"/>
            <a:ext cx="2150524" cy="336165"/>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1443" dirty="0">
                <a:solidFill>
                  <a:schemeClr val="tx2"/>
                </a:solidFill>
                <a:latin typeface="+mj-lt"/>
                <a:ea typeface="+mj-ea"/>
                <a:cs typeface="+mj-cs"/>
              </a:rPr>
              <a:t>Florerías </a:t>
            </a:r>
            <a:r>
              <a:rPr lang="en-US" sz="1443" dirty="0" err="1">
                <a:solidFill>
                  <a:schemeClr val="tx2"/>
                </a:solidFill>
                <a:latin typeface="+mj-lt"/>
                <a:ea typeface="+mj-ea"/>
                <a:cs typeface="+mj-cs"/>
              </a:rPr>
              <a:t>en</a:t>
            </a:r>
            <a:r>
              <a:rPr lang="en-US" sz="1443" dirty="0">
                <a:solidFill>
                  <a:schemeClr val="tx2"/>
                </a:solidFill>
                <a:latin typeface="+mj-lt"/>
                <a:ea typeface="+mj-ea"/>
                <a:cs typeface="+mj-cs"/>
              </a:rPr>
              <a:t> Lima</a:t>
            </a:r>
            <a:endParaRPr lang="en-US" sz="1600" dirty="0">
              <a:solidFill>
                <a:schemeClr val="tx2"/>
              </a:solidFill>
              <a:latin typeface="+mj-lt"/>
              <a:ea typeface="+mj-ea"/>
              <a:cs typeface="+mj-cs"/>
            </a:endParaRPr>
          </a:p>
        </p:txBody>
      </p:sp>
      <p:pic>
        <p:nvPicPr>
          <p:cNvPr id="10" name="Imagen 9">
            <a:extLst>
              <a:ext uri="{FF2B5EF4-FFF2-40B4-BE49-F238E27FC236}">
                <a16:creationId xmlns:a16="http://schemas.microsoft.com/office/drawing/2014/main" id="{635FD854-1688-4C11-67BD-7B0CCF7509F9}"/>
              </a:ext>
            </a:extLst>
          </p:cNvPr>
          <p:cNvPicPr>
            <a:picLocks noChangeAspect="1"/>
          </p:cNvPicPr>
          <p:nvPr/>
        </p:nvPicPr>
        <p:blipFill rotWithShape="1">
          <a:blip r:embed="rId4"/>
          <a:srcRect l="315" t="17394" r="67447" b="42935"/>
          <a:stretch/>
        </p:blipFill>
        <p:spPr>
          <a:xfrm>
            <a:off x="2233321" y="1109672"/>
            <a:ext cx="1828975" cy="1675809"/>
          </a:xfrm>
          <a:prstGeom prst="rect">
            <a:avLst/>
          </a:prstGeom>
        </p:spPr>
      </p:pic>
      <p:pic>
        <p:nvPicPr>
          <p:cNvPr id="11" name="Imagen 10">
            <a:extLst>
              <a:ext uri="{FF2B5EF4-FFF2-40B4-BE49-F238E27FC236}">
                <a16:creationId xmlns:a16="http://schemas.microsoft.com/office/drawing/2014/main" id="{3F2CEE6F-92D0-E6B3-5ABE-6E4202BA4416}"/>
              </a:ext>
            </a:extLst>
          </p:cNvPr>
          <p:cNvPicPr>
            <a:picLocks noChangeAspect="1"/>
          </p:cNvPicPr>
          <p:nvPr/>
        </p:nvPicPr>
        <p:blipFill rotWithShape="1">
          <a:blip r:embed="rId4"/>
          <a:srcRect l="32553" t="17394" r="33775" b="42935"/>
          <a:stretch/>
        </p:blipFill>
        <p:spPr>
          <a:xfrm>
            <a:off x="5204671" y="1109674"/>
            <a:ext cx="1910306" cy="1675809"/>
          </a:xfrm>
          <a:prstGeom prst="rect">
            <a:avLst/>
          </a:prstGeom>
        </p:spPr>
      </p:pic>
      <p:pic>
        <p:nvPicPr>
          <p:cNvPr id="12" name="Imagen 11">
            <a:extLst>
              <a:ext uri="{FF2B5EF4-FFF2-40B4-BE49-F238E27FC236}">
                <a16:creationId xmlns:a16="http://schemas.microsoft.com/office/drawing/2014/main" id="{046F6656-E7E1-76AA-F9DA-D938482AE266}"/>
              </a:ext>
            </a:extLst>
          </p:cNvPr>
          <p:cNvPicPr>
            <a:picLocks noChangeAspect="1"/>
          </p:cNvPicPr>
          <p:nvPr/>
        </p:nvPicPr>
        <p:blipFill rotWithShape="1">
          <a:blip r:embed="rId4"/>
          <a:srcRect l="66224" t="17394" r="1509" b="42935"/>
          <a:stretch/>
        </p:blipFill>
        <p:spPr>
          <a:xfrm>
            <a:off x="8091597" y="1145600"/>
            <a:ext cx="1830597" cy="1675809"/>
          </a:xfrm>
          <a:prstGeom prst="rect">
            <a:avLst/>
          </a:prstGeom>
        </p:spPr>
      </p:pic>
      <p:pic>
        <p:nvPicPr>
          <p:cNvPr id="13" name="Imagen 12">
            <a:extLst>
              <a:ext uri="{FF2B5EF4-FFF2-40B4-BE49-F238E27FC236}">
                <a16:creationId xmlns:a16="http://schemas.microsoft.com/office/drawing/2014/main" id="{32E4C72B-2328-50B5-0D02-29C0A5F189BC}"/>
              </a:ext>
            </a:extLst>
          </p:cNvPr>
          <p:cNvPicPr>
            <a:picLocks noChangeAspect="1"/>
          </p:cNvPicPr>
          <p:nvPr/>
        </p:nvPicPr>
        <p:blipFill rotWithShape="1">
          <a:blip r:embed="rId4"/>
          <a:srcRect l="66224" t="59768" r="1509" b="562"/>
          <a:stretch/>
        </p:blipFill>
        <p:spPr>
          <a:xfrm>
            <a:off x="8063990" y="2863301"/>
            <a:ext cx="1830597" cy="1675810"/>
          </a:xfrm>
          <a:prstGeom prst="rect">
            <a:avLst/>
          </a:prstGeom>
        </p:spPr>
      </p:pic>
      <p:pic>
        <p:nvPicPr>
          <p:cNvPr id="14" name="Imagen 13">
            <a:extLst>
              <a:ext uri="{FF2B5EF4-FFF2-40B4-BE49-F238E27FC236}">
                <a16:creationId xmlns:a16="http://schemas.microsoft.com/office/drawing/2014/main" id="{18E516A1-3DAB-F779-8EBD-4439B257B3E9}"/>
              </a:ext>
            </a:extLst>
          </p:cNvPr>
          <p:cNvPicPr>
            <a:picLocks noChangeAspect="1"/>
          </p:cNvPicPr>
          <p:nvPr/>
        </p:nvPicPr>
        <p:blipFill rotWithShape="1">
          <a:blip r:embed="rId4"/>
          <a:srcRect l="33957" t="59768" r="33804" b="562"/>
          <a:stretch/>
        </p:blipFill>
        <p:spPr>
          <a:xfrm>
            <a:off x="2268187" y="2821409"/>
            <a:ext cx="1828975" cy="1675810"/>
          </a:xfrm>
          <a:prstGeom prst="rect">
            <a:avLst/>
          </a:prstGeom>
        </p:spPr>
      </p:pic>
      <p:pic>
        <p:nvPicPr>
          <p:cNvPr id="15" name="Imagen 14">
            <a:extLst>
              <a:ext uri="{FF2B5EF4-FFF2-40B4-BE49-F238E27FC236}">
                <a16:creationId xmlns:a16="http://schemas.microsoft.com/office/drawing/2014/main" id="{48B01562-431A-9DCA-55B5-FE6B989A352E}"/>
              </a:ext>
            </a:extLst>
          </p:cNvPr>
          <p:cNvPicPr>
            <a:picLocks noChangeAspect="1"/>
          </p:cNvPicPr>
          <p:nvPr/>
        </p:nvPicPr>
        <p:blipFill rotWithShape="1">
          <a:blip r:embed="rId4"/>
          <a:srcRect l="284" t="59768" r="66043" b="562"/>
          <a:stretch/>
        </p:blipFill>
        <p:spPr>
          <a:xfrm>
            <a:off x="5325626" y="2863301"/>
            <a:ext cx="1910306" cy="1675810"/>
          </a:xfrm>
          <a:prstGeom prst="rect">
            <a:avLst/>
          </a:prstGeom>
        </p:spPr>
      </p:pic>
      <p:pic>
        <p:nvPicPr>
          <p:cNvPr id="16" name="Imagen 15">
            <a:extLst>
              <a:ext uri="{FF2B5EF4-FFF2-40B4-BE49-F238E27FC236}">
                <a16:creationId xmlns:a16="http://schemas.microsoft.com/office/drawing/2014/main" id="{0EA0FC60-E501-9105-C24B-A35D127923C5}"/>
              </a:ext>
            </a:extLst>
          </p:cNvPr>
          <p:cNvPicPr>
            <a:picLocks noChangeAspect="1"/>
          </p:cNvPicPr>
          <p:nvPr/>
        </p:nvPicPr>
        <p:blipFill rotWithShape="1">
          <a:blip r:embed="rId2"/>
          <a:srcRect r="48930"/>
          <a:stretch/>
        </p:blipFill>
        <p:spPr>
          <a:xfrm>
            <a:off x="4097162" y="4840745"/>
            <a:ext cx="1828975" cy="1565860"/>
          </a:xfrm>
          <a:prstGeom prst="rect">
            <a:avLst/>
          </a:prstGeom>
        </p:spPr>
      </p:pic>
      <p:sp>
        <p:nvSpPr>
          <p:cNvPr id="2" name="CuadroTexto 1">
            <a:extLst>
              <a:ext uri="{FF2B5EF4-FFF2-40B4-BE49-F238E27FC236}">
                <a16:creationId xmlns:a16="http://schemas.microsoft.com/office/drawing/2014/main" id="{EB4156C3-C14B-CA03-6730-9E39ACCDABA4}"/>
              </a:ext>
            </a:extLst>
          </p:cNvPr>
          <p:cNvSpPr txBox="1"/>
          <p:nvPr/>
        </p:nvSpPr>
        <p:spPr>
          <a:xfrm>
            <a:off x="1670670" y="288217"/>
            <a:ext cx="2949060" cy="440484"/>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2400" dirty="0" err="1">
                <a:solidFill>
                  <a:schemeClr val="tx2"/>
                </a:solidFill>
                <a:latin typeface="+mj-lt"/>
                <a:ea typeface="+mj-ea"/>
                <a:cs typeface="+mj-cs"/>
              </a:rPr>
              <a:t>Oferta</a:t>
            </a:r>
            <a:r>
              <a:rPr lang="en-US" sz="2400" dirty="0">
                <a:solidFill>
                  <a:schemeClr val="tx2"/>
                </a:solidFill>
                <a:latin typeface="+mj-lt"/>
                <a:ea typeface="+mj-ea"/>
                <a:cs typeface="+mj-cs"/>
              </a:rPr>
              <a:t> </a:t>
            </a:r>
            <a:r>
              <a:rPr lang="en-US" sz="2400" dirty="0" err="1">
                <a:solidFill>
                  <a:schemeClr val="tx2"/>
                </a:solidFill>
                <a:latin typeface="+mj-lt"/>
                <a:ea typeface="+mj-ea"/>
                <a:cs typeface="+mj-cs"/>
              </a:rPr>
              <a:t>en</a:t>
            </a:r>
            <a:r>
              <a:rPr lang="en-US" sz="2400" dirty="0">
                <a:solidFill>
                  <a:schemeClr val="tx2"/>
                </a:solidFill>
                <a:latin typeface="+mj-lt"/>
                <a:ea typeface="+mj-ea"/>
                <a:cs typeface="+mj-cs"/>
              </a:rPr>
              <a:t> </a:t>
            </a:r>
            <a:r>
              <a:rPr lang="en-US" sz="2400" dirty="0" err="1">
                <a:solidFill>
                  <a:schemeClr val="tx2"/>
                </a:solidFill>
                <a:latin typeface="+mj-lt"/>
                <a:ea typeface="+mj-ea"/>
                <a:cs typeface="+mj-cs"/>
              </a:rPr>
              <a:t>el</a:t>
            </a:r>
            <a:r>
              <a:rPr lang="en-US" sz="2400" dirty="0">
                <a:solidFill>
                  <a:schemeClr val="tx2"/>
                </a:solidFill>
                <a:latin typeface="+mj-lt"/>
                <a:ea typeface="+mj-ea"/>
                <a:cs typeface="+mj-cs"/>
              </a:rPr>
              <a:t> Mercado</a:t>
            </a:r>
            <a:endParaRPr lang="en-US" sz="2800" dirty="0">
              <a:solidFill>
                <a:schemeClr val="tx2"/>
              </a:solidFill>
              <a:latin typeface="+mj-lt"/>
              <a:ea typeface="+mj-ea"/>
              <a:cs typeface="+mj-cs"/>
            </a:endParaRPr>
          </a:p>
        </p:txBody>
      </p:sp>
    </p:spTree>
    <p:extLst>
      <p:ext uri="{BB962C8B-B14F-4D97-AF65-F5344CB8AC3E}">
        <p14:creationId xmlns:p14="http://schemas.microsoft.com/office/powerpoint/2010/main" val="4042410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33828" y="174171"/>
            <a:ext cx="3425371" cy="523220"/>
          </a:xfrm>
          <a:prstGeom prst="rect">
            <a:avLst/>
          </a:prstGeom>
          <a:noFill/>
        </p:spPr>
        <p:txBody>
          <a:bodyPr wrap="square" rtlCol="0">
            <a:spAutoFit/>
          </a:bodyPr>
          <a:lstStyle/>
          <a:p>
            <a:r>
              <a:rPr lang="es-MX" sz="2800" b="1" dirty="0"/>
              <a:t>Zona Privada</a:t>
            </a:r>
            <a:endParaRPr lang="en-US" sz="2800" b="1" dirty="0"/>
          </a:p>
        </p:txBody>
      </p:sp>
      <p:sp>
        <p:nvSpPr>
          <p:cNvPr id="5" name="CuadroTexto 4"/>
          <p:cNvSpPr txBox="1"/>
          <p:nvPr/>
        </p:nvSpPr>
        <p:spPr>
          <a:xfrm>
            <a:off x="674957" y="1045029"/>
            <a:ext cx="7296036" cy="3416320"/>
          </a:xfrm>
          <a:prstGeom prst="rect">
            <a:avLst/>
          </a:prstGeom>
          <a:noFill/>
        </p:spPr>
        <p:txBody>
          <a:bodyPr wrap="none" rtlCol="0">
            <a:spAutoFit/>
          </a:bodyPr>
          <a:lstStyle/>
          <a:p>
            <a:r>
              <a:rPr lang="es-MX" dirty="0"/>
              <a:t>Debemos contar con 2 vistas diferentes.</a:t>
            </a:r>
          </a:p>
          <a:p>
            <a:pPr marL="342900" indent="-342900">
              <a:buAutoNum type="arabicParenBoth"/>
            </a:pPr>
            <a:r>
              <a:rPr lang="es-MX" dirty="0"/>
              <a:t>Vista de Administrador: debe contar con las funcionalidad: </a:t>
            </a:r>
          </a:p>
          <a:p>
            <a:pPr marL="800100" lvl="1" indent="-342900">
              <a:buFont typeface="+mj-lt"/>
              <a:buAutoNum type="alphaLcParenR"/>
            </a:pPr>
            <a:r>
              <a:rPr lang="es-MX" dirty="0"/>
              <a:t>Gestión de Solicitudes</a:t>
            </a:r>
          </a:p>
          <a:p>
            <a:pPr marL="800100" lvl="1" indent="-342900">
              <a:buFont typeface="+mj-lt"/>
              <a:buAutoNum type="alphaLcParenR"/>
            </a:pPr>
            <a:r>
              <a:rPr lang="es-MX" dirty="0"/>
              <a:t>Gestión de Clientes: Activación / Bloqueo / Actualización de datos</a:t>
            </a:r>
          </a:p>
          <a:p>
            <a:pPr marL="800100" lvl="1" indent="-342900">
              <a:buFont typeface="+mj-lt"/>
              <a:buAutoNum type="alphaLcParenR"/>
            </a:pPr>
            <a:r>
              <a:rPr lang="es-MX" dirty="0"/>
              <a:t>Gestión de acceso</a:t>
            </a:r>
          </a:p>
          <a:p>
            <a:pPr marL="800100" lvl="1" indent="-342900">
              <a:buFont typeface="+mj-lt"/>
              <a:buAutoNum type="alphaLcParenR"/>
            </a:pPr>
            <a:r>
              <a:rPr lang="es-MX" dirty="0"/>
              <a:t>Gestión de ventas</a:t>
            </a:r>
          </a:p>
          <a:p>
            <a:pPr marL="800100" lvl="1" indent="-342900">
              <a:buFont typeface="+mj-lt"/>
              <a:buAutoNum type="alphaLcParenR"/>
            </a:pPr>
            <a:r>
              <a:rPr lang="es-MX" dirty="0"/>
              <a:t>Gestión de Productos</a:t>
            </a:r>
          </a:p>
          <a:p>
            <a:pPr marL="342900" indent="-342900">
              <a:buFont typeface="+mj-lt"/>
              <a:buAutoNum type="arabicParenBoth"/>
            </a:pPr>
            <a:r>
              <a:rPr lang="es-MX" dirty="0"/>
              <a:t>Vista de Proveedores</a:t>
            </a:r>
          </a:p>
          <a:p>
            <a:pPr marL="800100" lvl="1" indent="-342900">
              <a:buFont typeface="+mj-lt"/>
              <a:buAutoNum type="alphaLcParenR"/>
            </a:pPr>
            <a:r>
              <a:rPr lang="es-MX" dirty="0"/>
              <a:t>Reporte de ventas</a:t>
            </a:r>
          </a:p>
          <a:p>
            <a:pPr marL="800100" lvl="1" indent="-342900">
              <a:buFont typeface="+mj-lt"/>
              <a:buAutoNum type="alphaLcParenR"/>
            </a:pPr>
            <a:r>
              <a:rPr lang="es-MX" dirty="0"/>
              <a:t>Gestión de Productos</a:t>
            </a:r>
          </a:p>
          <a:p>
            <a:pPr marL="800100" lvl="1" indent="-342900">
              <a:buFont typeface="+mj-lt"/>
              <a:buAutoNum type="alphaLcParenR"/>
            </a:pPr>
            <a:r>
              <a:rPr lang="es-MX" dirty="0"/>
              <a:t>Cambio de clave</a:t>
            </a:r>
          </a:p>
          <a:p>
            <a:pPr marL="800100" lvl="1" indent="-342900">
              <a:buFont typeface="+mj-lt"/>
              <a:buAutoNum type="alphaLcParenR"/>
            </a:pPr>
            <a:endParaRPr lang="en-US" dirty="0"/>
          </a:p>
        </p:txBody>
      </p:sp>
    </p:spTree>
    <p:extLst>
      <p:ext uri="{BB962C8B-B14F-4D97-AF65-F5344CB8AC3E}">
        <p14:creationId xmlns:p14="http://schemas.microsoft.com/office/powerpoint/2010/main" val="2413538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18543"/>
            <a:ext cx="11456851" cy="49630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674957" y="1045029"/>
            <a:ext cx="4330544" cy="369332"/>
          </a:xfrm>
          <a:prstGeom prst="rect">
            <a:avLst/>
          </a:prstGeom>
          <a:noFill/>
        </p:spPr>
        <p:txBody>
          <a:bodyPr wrap="none" rtlCol="0">
            <a:spAutoFit/>
          </a:bodyPr>
          <a:lstStyle/>
          <a:p>
            <a:r>
              <a:rPr lang="es-MX" dirty="0"/>
              <a:t>Hola @</a:t>
            </a:r>
            <a:r>
              <a:rPr lang="es-MX" dirty="0" err="1"/>
              <a:t>dministrador</a:t>
            </a:r>
            <a:r>
              <a:rPr lang="es-MX" dirty="0"/>
              <a:t>, ¿que desea hacer hoy?</a:t>
            </a:r>
            <a:endParaRPr lang="en-US" dirty="0"/>
          </a:p>
        </p:txBody>
      </p:sp>
      <p:sp>
        <p:nvSpPr>
          <p:cNvPr id="31" name="CuadroTexto 30"/>
          <p:cNvSpPr txBox="1"/>
          <p:nvPr/>
        </p:nvSpPr>
        <p:spPr>
          <a:xfrm>
            <a:off x="664102" y="1711082"/>
            <a:ext cx="1148456" cy="338554"/>
          </a:xfrm>
          <a:prstGeom prst="rect">
            <a:avLst/>
          </a:prstGeom>
          <a:noFill/>
        </p:spPr>
        <p:txBody>
          <a:bodyPr wrap="none" rtlCol="0">
            <a:spAutoFit/>
          </a:bodyPr>
          <a:lstStyle/>
          <a:p>
            <a:r>
              <a:rPr lang="es-MX" sz="1600" dirty="0"/>
              <a:t>Indicadores</a:t>
            </a:r>
            <a:endParaRPr lang="en-US" sz="1600" dirty="0"/>
          </a:p>
        </p:txBody>
      </p:sp>
      <p:graphicFrame>
        <p:nvGraphicFramePr>
          <p:cNvPr id="4" name="Gráfico 3"/>
          <p:cNvGraphicFramePr/>
          <p:nvPr>
            <p:extLst>
              <p:ext uri="{D42A27DB-BD31-4B8C-83A1-F6EECF244321}">
                <p14:modId xmlns:p14="http://schemas.microsoft.com/office/powerpoint/2010/main" val="623570444"/>
              </p:ext>
            </p:extLst>
          </p:nvPr>
        </p:nvGraphicFramePr>
        <p:xfrm>
          <a:off x="1037814" y="2162967"/>
          <a:ext cx="4542971" cy="30901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 name="Gráfico 31"/>
          <p:cNvGraphicFramePr/>
          <p:nvPr>
            <p:extLst>
              <p:ext uri="{D42A27DB-BD31-4B8C-83A1-F6EECF244321}">
                <p14:modId xmlns:p14="http://schemas.microsoft.com/office/powerpoint/2010/main" val="2576835890"/>
              </p:ext>
            </p:extLst>
          </p:nvPr>
        </p:nvGraphicFramePr>
        <p:xfrm>
          <a:off x="6676614" y="2188104"/>
          <a:ext cx="4542971" cy="3090110"/>
        </p:xfrm>
        <a:graphic>
          <a:graphicData uri="http://schemas.openxmlformats.org/drawingml/2006/chart">
            <c:chart xmlns:c="http://schemas.openxmlformats.org/drawingml/2006/chart" xmlns:r="http://schemas.openxmlformats.org/officeDocument/2006/relationships" r:id="rId3"/>
          </a:graphicData>
        </a:graphic>
      </p:graphicFrame>
      <p:cxnSp>
        <p:nvCxnSpPr>
          <p:cNvPr id="20" name="Conector recto 19"/>
          <p:cNvCxnSpPr/>
          <p:nvPr/>
        </p:nvCxnSpPr>
        <p:spPr>
          <a:xfrm>
            <a:off x="508449" y="1588532"/>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Llamada rectangular redondeada 32"/>
          <p:cNvSpPr/>
          <p:nvPr/>
        </p:nvSpPr>
        <p:spPr>
          <a:xfrm>
            <a:off x="7648698" y="5682837"/>
            <a:ext cx="3065153" cy="1034473"/>
          </a:xfrm>
          <a:prstGeom prst="wedgeRoundRectCallout">
            <a:avLst>
              <a:gd name="adj1" fmla="val -57046"/>
              <a:gd name="adj2" fmla="val -881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Los indicadores deben mostrarse de forma automática, debe tener una vista de los últimos 13 meses</a:t>
            </a:r>
            <a:endParaRPr lang="en-US" dirty="0"/>
          </a:p>
        </p:txBody>
      </p:sp>
      <p:sp>
        <p:nvSpPr>
          <p:cNvPr id="34" name="Llamada rectangular redondeada 33"/>
          <p:cNvSpPr/>
          <p:nvPr/>
        </p:nvSpPr>
        <p:spPr>
          <a:xfrm>
            <a:off x="664102" y="5809375"/>
            <a:ext cx="4322316" cy="691088"/>
          </a:xfrm>
          <a:prstGeom prst="wedgeRoundRectCallout">
            <a:avLst>
              <a:gd name="adj1" fmla="val -36556"/>
              <a:gd name="adj2" fmla="val -2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Esta vista debe mostrarse de forma automática después del </a:t>
            </a:r>
            <a:r>
              <a:rPr lang="es-MX" dirty="0" err="1"/>
              <a:t>logeo</a:t>
            </a:r>
            <a:r>
              <a:rPr lang="es-MX" dirty="0"/>
              <a:t>.</a:t>
            </a:r>
            <a:endParaRPr lang="en-US" dirty="0"/>
          </a:p>
        </p:txBody>
      </p:sp>
      <p:sp>
        <p:nvSpPr>
          <p:cNvPr id="13" name="CuadroTexto 12"/>
          <p:cNvSpPr txBox="1"/>
          <p:nvPr/>
        </p:nvSpPr>
        <p:spPr>
          <a:xfrm flipH="1">
            <a:off x="7490690" y="332510"/>
            <a:ext cx="4411021" cy="307777"/>
          </a:xfrm>
          <a:prstGeom prst="rect">
            <a:avLst/>
          </a:prstGeom>
          <a:noFill/>
        </p:spPr>
        <p:txBody>
          <a:bodyPr wrap="square" rtlCol="0">
            <a:spAutoFit/>
          </a:bodyPr>
          <a:lstStyle/>
          <a:p>
            <a:r>
              <a:rPr lang="es-MX" sz="1400" dirty="0"/>
              <a:t>Solicitudes</a:t>
            </a:r>
            <a:r>
              <a:rPr lang="es-MX" sz="1400" b="1" dirty="0"/>
              <a:t> </a:t>
            </a:r>
            <a:r>
              <a:rPr lang="es-MX" sz="1400" dirty="0"/>
              <a:t>|  Clientes |  Acceso | Productos | Reportes</a:t>
            </a:r>
            <a:endParaRPr lang="en-US" sz="1400" dirty="0"/>
          </a:p>
        </p:txBody>
      </p:sp>
    </p:spTree>
    <p:extLst>
      <p:ext uri="{BB962C8B-B14F-4D97-AF65-F5344CB8AC3E}">
        <p14:creationId xmlns:p14="http://schemas.microsoft.com/office/powerpoint/2010/main" val="1790033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4307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93458" cy="307777"/>
          </a:xfrm>
          <a:prstGeom prst="rect">
            <a:avLst/>
          </a:prstGeom>
          <a:noFill/>
        </p:spPr>
        <p:txBody>
          <a:bodyPr wrap="none" rtlCol="0">
            <a:spAutoFit/>
          </a:bodyPr>
          <a:lstStyle/>
          <a:p>
            <a:r>
              <a:rPr lang="es-MX" sz="1400" dirty="0"/>
              <a:t>Zona privada/ </a:t>
            </a:r>
            <a:r>
              <a:rPr lang="es-MX" sz="1400" b="1" dirty="0"/>
              <a:t>Solicitudes</a:t>
            </a:r>
            <a:endParaRPr lang="en-US" sz="1400" b="1" dirty="0"/>
          </a:p>
        </p:txBody>
      </p:sp>
      <p:sp>
        <p:nvSpPr>
          <p:cNvPr id="31" name="CuadroTexto 30"/>
          <p:cNvSpPr txBox="1"/>
          <p:nvPr/>
        </p:nvSpPr>
        <p:spPr>
          <a:xfrm>
            <a:off x="519513" y="1401473"/>
            <a:ext cx="2349361" cy="369332"/>
          </a:xfrm>
          <a:prstGeom prst="rect">
            <a:avLst/>
          </a:prstGeom>
          <a:noFill/>
        </p:spPr>
        <p:txBody>
          <a:bodyPr wrap="none" rtlCol="0">
            <a:spAutoFit/>
          </a:bodyPr>
          <a:lstStyle/>
          <a:p>
            <a:r>
              <a:rPr lang="es-MX" dirty="0"/>
              <a:t>Gestión de Solicitudes</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Llamada rectangular redondeada 33"/>
          <p:cNvSpPr/>
          <p:nvPr/>
        </p:nvSpPr>
        <p:spPr>
          <a:xfrm>
            <a:off x="1061816" y="4694928"/>
            <a:ext cx="3818721" cy="824915"/>
          </a:xfrm>
          <a:prstGeom prst="wedgeRoundRectCallout">
            <a:avLst>
              <a:gd name="adj1" fmla="val 43019"/>
              <a:gd name="adj2" fmla="val -673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 sección de gestión de solicitudes, debe mostrar las solicitudes y el estado de las mismas.</a:t>
            </a:r>
            <a:endParaRPr lang="en-US" sz="1600" dirty="0"/>
          </a:p>
        </p:txBody>
      </p:sp>
      <p:sp>
        <p:nvSpPr>
          <p:cNvPr id="13" name="CuadroTexto 12"/>
          <p:cNvSpPr txBox="1"/>
          <p:nvPr/>
        </p:nvSpPr>
        <p:spPr>
          <a:xfrm>
            <a:off x="3271438" y="2502967"/>
            <a:ext cx="2036583" cy="369332"/>
          </a:xfrm>
          <a:prstGeom prst="rect">
            <a:avLst/>
          </a:prstGeom>
          <a:noFill/>
        </p:spPr>
        <p:txBody>
          <a:bodyPr wrap="none" rtlCol="0">
            <a:spAutoFit/>
          </a:bodyPr>
          <a:lstStyle/>
          <a:p>
            <a:r>
              <a:rPr lang="es-MX" dirty="0"/>
              <a:t>Tipo de Documento</a:t>
            </a:r>
            <a:endParaRPr lang="en-US" dirty="0"/>
          </a:p>
        </p:txBody>
      </p:sp>
      <p:sp>
        <p:nvSpPr>
          <p:cNvPr id="14" name="CuadroTexto 13"/>
          <p:cNvSpPr txBox="1"/>
          <p:nvPr/>
        </p:nvSpPr>
        <p:spPr>
          <a:xfrm>
            <a:off x="5222841" y="2502967"/>
            <a:ext cx="1855444" cy="369332"/>
          </a:xfrm>
          <a:prstGeom prst="rect">
            <a:avLst/>
          </a:prstGeom>
          <a:noFill/>
        </p:spPr>
        <p:txBody>
          <a:bodyPr wrap="none" rtlCol="0">
            <a:spAutoFit/>
          </a:bodyPr>
          <a:lstStyle/>
          <a:p>
            <a:r>
              <a:rPr lang="es-MX" dirty="0"/>
              <a:t>N° de Documento</a:t>
            </a:r>
            <a:endParaRPr lang="en-US" dirty="0"/>
          </a:p>
        </p:txBody>
      </p:sp>
      <p:sp>
        <p:nvSpPr>
          <p:cNvPr id="15" name="CuadroTexto 14"/>
          <p:cNvSpPr txBox="1"/>
          <p:nvPr/>
        </p:nvSpPr>
        <p:spPr>
          <a:xfrm>
            <a:off x="7143442" y="2496339"/>
            <a:ext cx="697627" cy="369332"/>
          </a:xfrm>
          <a:prstGeom prst="rect">
            <a:avLst/>
          </a:prstGeom>
          <a:noFill/>
        </p:spPr>
        <p:txBody>
          <a:bodyPr wrap="none" rtlCol="0">
            <a:spAutoFit/>
          </a:bodyPr>
          <a:lstStyle/>
          <a:p>
            <a:r>
              <a:rPr lang="es-MX" dirty="0"/>
              <a:t>Email</a:t>
            </a:r>
            <a:endParaRPr lang="en-US" dirty="0"/>
          </a:p>
        </p:txBody>
      </p:sp>
      <p:sp>
        <p:nvSpPr>
          <p:cNvPr id="16" name="CuadroTexto 15"/>
          <p:cNvSpPr txBox="1"/>
          <p:nvPr/>
        </p:nvSpPr>
        <p:spPr>
          <a:xfrm>
            <a:off x="8482546" y="2494644"/>
            <a:ext cx="989182" cy="369332"/>
          </a:xfrm>
          <a:prstGeom prst="rect">
            <a:avLst/>
          </a:prstGeom>
          <a:noFill/>
        </p:spPr>
        <p:txBody>
          <a:bodyPr wrap="none" rtlCol="0">
            <a:spAutoFit/>
          </a:bodyPr>
          <a:lstStyle/>
          <a:p>
            <a:r>
              <a:rPr lang="es-MX" dirty="0"/>
              <a:t>Teléfono</a:t>
            </a:r>
            <a:endParaRPr lang="en-US" dirty="0"/>
          </a:p>
        </p:txBody>
      </p:sp>
      <p:sp>
        <p:nvSpPr>
          <p:cNvPr id="17" name="CuadroTexto 16"/>
          <p:cNvSpPr txBox="1"/>
          <p:nvPr/>
        </p:nvSpPr>
        <p:spPr>
          <a:xfrm>
            <a:off x="9696119" y="2496339"/>
            <a:ext cx="812467" cy="369332"/>
          </a:xfrm>
          <a:prstGeom prst="rect">
            <a:avLst/>
          </a:prstGeom>
          <a:noFill/>
        </p:spPr>
        <p:txBody>
          <a:bodyPr wrap="none" rtlCol="0">
            <a:spAutoFit/>
          </a:bodyPr>
          <a:lstStyle/>
          <a:p>
            <a:r>
              <a:rPr lang="es-MX" dirty="0"/>
              <a:t>Estado</a:t>
            </a:r>
            <a:endParaRPr lang="en-US" dirty="0"/>
          </a:p>
        </p:txBody>
      </p:sp>
      <p:sp>
        <p:nvSpPr>
          <p:cNvPr id="21" name="CuadroTexto 20"/>
          <p:cNvSpPr txBox="1"/>
          <p:nvPr/>
        </p:nvSpPr>
        <p:spPr>
          <a:xfrm>
            <a:off x="10495826" y="2502967"/>
            <a:ext cx="1151084" cy="369332"/>
          </a:xfrm>
          <a:prstGeom prst="rect">
            <a:avLst/>
          </a:prstGeom>
          <a:noFill/>
        </p:spPr>
        <p:txBody>
          <a:bodyPr wrap="none" rtlCol="0">
            <a:spAutoFit/>
          </a:bodyPr>
          <a:lstStyle/>
          <a:p>
            <a:r>
              <a:rPr lang="es-MX" dirty="0"/>
              <a:t>Activación</a:t>
            </a:r>
            <a:endParaRPr lang="en-US" dirty="0"/>
          </a:p>
        </p:txBody>
      </p:sp>
      <p:sp>
        <p:nvSpPr>
          <p:cNvPr id="2" name="Rectángulo 1"/>
          <p:cNvSpPr/>
          <p:nvPr/>
        </p:nvSpPr>
        <p:spPr>
          <a:xfrm>
            <a:off x="3282502" y="2996329"/>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p:cNvSpPr/>
          <p:nvPr/>
        </p:nvSpPr>
        <p:spPr>
          <a:xfrm>
            <a:off x="5307337" y="2989701"/>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24"/>
          <p:cNvSpPr/>
          <p:nvPr/>
        </p:nvSpPr>
        <p:spPr>
          <a:xfrm>
            <a:off x="7120706" y="2989700"/>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ángulo 25"/>
          <p:cNvSpPr/>
          <p:nvPr/>
        </p:nvSpPr>
        <p:spPr>
          <a:xfrm>
            <a:off x="8236759" y="2983680"/>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uadroTexto 29"/>
          <p:cNvSpPr txBox="1"/>
          <p:nvPr/>
        </p:nvSpPr>
        <p:spPr>
          <a:xfrm>
            <a:off x="9784636" y="2903479"/>
            <a:ext cx="926344" cy="369332"/>
          </a:xfrm>
          <a:prstGeom prst="rect">
            <a:avLst/>
          </a:prstGeom>
          <a:noFill/>
        </p:spPr>
        <p:txBody>
          <a:bodyPr wrap="none" rtlCol="0">
            <a:spAutoFit/>
          </a:bodyPr>
          <a:lstStyle/>
          <a:p>
            <a:r>
              <a:rPr lang="es-MX" dirty="0"/>
              <a:t>Inactivo</a:t>
            </a:r>
            <a:endParaRPr lang="en-US" dirty="0"/>
          </a:p>
        </p:txBody>
      </p:sp>
      <p:sp>
        <p:nvSpPr>
          <p:cNvPr id="37" name="Botón de acción: Documento 36">
            <a:hlinkClick r:id="" action="ppaction://noaction" highlightClick="1"/>
          </p:cNvPr>
          <p:cNvSpPr/>
          <p:nvPr/>
        </p:nvSpPr>
        <p:spPr>
          <a:xfrm>
            <a:off x="11044161" y="2866724"/>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lamada rectangular redondeada 38"/>
          <p:cNvSpPr/>
          <p:nvPr/>
        </p:nvSpPr>
        <p:spPr>
          <a:xfrm>
            <a:off x="5241051" y="5629287"/>
            <a:ext cx="4362541" cy="900683"/>
          </a:xfrm>
          <a:prstGeom prst="wedgeRoundRectCallout">
            <a:avLst>
              <a:gd name="adj1" fmla="val 39654"/>
              <a:gd name="adj2" fmla="val -858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Si se activa para a cambiar el estado de inactivo a Activo y debe guarda la fecha de solicitud, la fecha de activación.</a:t>
            </a:r>
            <a:endParaRPr lang="en-US" dirty="0"/>
          </a:p>
        </p:txBody>
      </p:sp>
      <p:sp>
        <p:nvSpPr>
          <p:cNvPr id="40" name="CuadroTexto 39"/>
          <p:cNvSpPr txBox="1"/>
          <p:nvPr/>
        </p:nvSpPr>
        <p:spPr>
          <a:xfrm>
            <a:off x="1647064" y="2516376"/>
            <a:ext cx="1672446" cy="338554"/>
          </a:xfrm>
          <a:prstGeom prst="rect">
            <a:avLst/>
          </a:prstGeom>
          <a:noFill/>
        </p:spPr>
        <p:txBody>
          <a:bodyPr wrap="none" rtlCol="0">
            <a:spAutoFit/>
          </a:bodyPr>
          <a:lstStyle/>
          <a:p>
            <a:r>
              <a:rPr lang="es-MX" sz="1600" dirty="0"/>
              <a:t>Fecha de solicitud</a:t>
            </a:r>
            <a:endParaRPr lang="en-US" sz="1600" dirty="0"/>
          </a:p>
        </p:txBody>
      </p:sp>
      <p:sp>
        <p:nvSpPr>
          <p:cNvPr id="41" name="Rectángulo 40"/>
          <p:cNvSpPr/>
          <p:nvPr/>
        </p:nvSpPr>
        <p:spPr>
          <a:xfrm>
            <a:off x="2013527" y="2934524"/>
            <a:ext cx="1151671" cy="268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Botón de acción: Documento 41">
            <a:hlinkClick r:id="" action="ppaction://noaction" highlightClick="1"/>
          </p:cNvPr>
          <p:cNvSpPr/>
          <p:nvPr/>
        </p:nvSpPr>
        <p:spPr>
          <a:xfrm>
            <a:off x="11071368" y="1669898"/>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adroTexto 42"/>
          <p:cNvSpPr txBox="1"/>
          <p:nvPr/>
        </p:nvSpPr>
        <p:spPr>
          <a:xfrm>
            <a:off x="10892924" y="2074901"/>
            <a:ext cx="657168" cy="369332"/>
          </a:xfrm>
          <a:prstGeom prst="rect">
            <a:avLst/>
          </a:prstGeom>
          <a:noFill/>
        </p:spPr>
        <p:txBody>
          <a:bodyPr wrap="none" rtlCol="0">
            <a:spAutoFit/>
          </a:bodyPr>
          <a:lstStyle/>
          <a:p>
            <a:r>
              <a:rPr lang="es-MX" dirty="0"/>
              <a:t>Excel</a:t>
            </a:r>
            <a:endParaRPr lang="en-US" dirty="0"/>
          </a:p>
        </p:txBody>
      </p:sp>
      <p:sp>
        <p:nvSpPr>
          <p:cNvPr id="44" name="Llamada rectangular redondeada 43"/>
          <p:cNvSpPr/>
          <p:nvPr/>
        </p:nvSpPr>
        <p:spPr>
          <a:xfrm>
            <a:off x="1061816" y="5806123"/>
            <a:ext cx="3818721" cy="723848"/>
          </a:xfrm>
          <a:prstGeom prst="wedgeRoundRectCallout">
            <a:avLst>
              <a:gd name="adj1" fmla="val 39654"/>
              <a:gd name="adj2" fmla="val -858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Debe permitir exportar los registros que se encuentran como solicitudes de forma indiferente al estado</a:t>
            </a:r>
            <a:endParaRPr lang="en-US" sz="1400" dirty="0"/>
          </a:p>
        </p:txBody>
      </p:sp>
      <p:sp>
        <p:nvSpPr>
          <p:cNvPr id="28" name="Rectángulo 27"/>
          <p:cNvSpPr/>
          <p:nvPr/>
        </p:nvSpPr>
        <p:spPr>
          <a:xfrm>
            <a:off x="3289910" y="3349315"/>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ángulo 28"/>
          <p:cNvSpPr/>
          <p:nvPr/>
        </p:nvSpPr>
        <p:spPr>
          <a:xfrm>
            <a:off x="5314745" y="3342687"/>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31"/>
          <p:cNvSpPr/>
          <p:nvPr/>
        </p:nvSpPr>
        <p:spPr>
          <a:xfrm>
            <a:off x="7128114" y="3342686"/>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ángulo 32"/>
          <p:cNvSpPr/>
          <p:nvPr/>
        </p:nvSpPr>
        <p:spPr>
          <a:xfrm>
            <a:off x="8244167" y="3336666"/>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uadroTexto 34"/>
          <p:cNvSpPr txBox="1"/>
          <p:nvPr/>
        </p:nvSpPr>
        <p:spPr>
          <a:xfrm>
            <a:off x="9792044" y="3256465"/>
            <a:ext cx="926344" cy="369332"/>
          </a:xfrm>
          <a:prstGeom prst="rect">
            <a:avLst/>
          </a:prstGeom>
          <a:noFill/>
        </p:spPr>
        <p:txBody>
          <a:bodyPr wrap="none" rtlCol="0">
            <a:spAutoFit/>
          </a:bodyPr>
          <a:lstStyle/>
          <a:p>
            <a:r>
              <a:rPr lang="es-MX" dirty="0"/>
              <a:t>Inactivo</a:t>
            </a:r>
            <a:endParaRPr lang="en-US" dirty="0"/>
          </a:p>
        </p:txBody>
      </p:sp>
      <p:sp>
        <p:nvSpPr>
          <p:cNvPr id="36" name="Botón de acción: Documento 35">
            <a:hlinkClick r:id="" action="ppaction://noaction" highlightClick="1"/>
          </p:cNvPr>
          <p:cNvSpPr/>
          <p:nvPr/>
        </p:nvSpPr>
        <p:spPr>
          <a:xfrm>
            <a:off x="11051569" y="3219710"/>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ángulo 37"/>
          <p:cNvSpPr/>
          <p:nvPr/>
        </p:nvSpPr>
        <p:spPr>
          <a:xfrm>
            <a:off x="2020935" y="3287510"/>
            <a:ext cx="1151671" cy="268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ángulo 44"/>
          <p:cNvSpPr/>
          <p:nvPr/>
        </p:nvSpPr>
        <p:spPr>
          <a:xfrm>
            <a:off x="3302301" y="3713331"/>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ángulo 45"/>
          <p:cNvSpPr/>
          <p:nvPr/>
        </p:nvSpPr>
        <p:spPr>
          <a:xfrm>
            <a:off x="5327136" y="3706703"/>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ángulo 46"/>
          <p:cNvSpPr/>
          <p:nvPr/>
        </p:nvSpPr>
        <p:spPr>
          <a:xfrm>
            <a:off x="7140505" y="3706702"/>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ángulo 47"/>
          <p:cNvSpPr/>
          <p:nvPr/>
        </p:nvSpPr>
        <p:spPr>
          <a:xfrm>
            <a:off x="8256558" y="3700682"/>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uadroTexto 48"/>
          <p:cNvSpPr txBox="1"/>
          <p:nvPr/>
        </p:nvSpPr>
        <p:spPr>
          <a:xfrm>
            <a:off x="9804435" y="3620481"/>
            <a:ext cx="926344" cy="369332"/>
          </a:xfrm>
          <a:prstGeom prst="rect">
            <a:avLst/>
          </a:prstGeom>
          <a:noFill/>
        </p:spPr>
        <p:txBody>
          <a:bodyPr wrap="none" rtlCol="0">
            <a:spAutoFit/>
          </a:bodyPr>
          <a:lstStyle/>
          <a:p>
            <a:r>
              <a:rPr lang="es-MX" dirty="0"/>
              <a:t>Inactivo</a:t>
            </a:r>
            <a:endParaRPr lang="en-US" dirty="0"/>
          </a:p>
        </p:txBody>
      </p:sp>
      <p:sp>
        <p:nvSpPr>
          <p:cNvPr id="50" name="Botón de acción: Documento 49">
            <a:hlinkClick r:id="" action="ppaction://noaction" highlightClick="1"/>
          </p:cNvPr>
          <p:cNvSpPr/>
          <p:nvPr/>
        </p:nvSpPr>
        <p:spPr>
          <a:xfrm>
            <a:off x="11063960" y="3583726"/>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ángulo 50"/>
          <p:cNvSpPr/>
          <p:nvPr/>
        </p:nvSpPr>
        <p:spPr>
          <a:xfrm>
            <a:off x="2033326" y="3651526"/>
            <a:ext cx="1151671" cy="268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ángulo 51"/>
          <p:cNvSpPr/>
          <p:nvPr/>
        </p:nvSpPr>
        <p:spPr>
          <a:xfrm>
            <a:off x="3309709" y="4066317"/>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ángulo 52"/>
          <p:cNvSpPr/>
          <p:nvPr/>
        </p:nvSpPr>
        <p:spPr>
          <a:xfrm>
            <a:off x="5334544" y="4059689"/>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ángulo 53"/>
          <p:cNvSpPr/>
          <p:nvPr/>
        </p:nvSpPr>
        <p:spPr>
          <a:xfrm>
            <a:off x="7147913" y="4059688"/>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ángulo 54"/>
          <p:cNvSpPr/>
          <p:nvPr/>
        </p:nvSpPr>
        <p:spPr>
          <a:xfrm>
            <a:off x="8263966" y="4053668"/>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CuadroTexto 55"/>
          <p:cNvSpPr txBox="1"/>
          <p:nvPr/>
        </p:nvSpPr>
        <p:spPr>
          <a:xfrm>
            <a:off x="9811843" y="3973467"/>
            <a:ext cx="926344" cy="369332"/>
          </a:xfrm>
          <a:prstGeom prst="rect">
            <a:avLst/>
          </a:prstGeom>
          <a:noFill/>
        </p:spPr>
        <p:txBody>
          <a:bodyPr wrap="none" rtlCol="0">
            <a:spAutoFit/>
          </a:bodyPr>
          <a:lstStyle/>
          <a:p>
            <a:r>
              <a:rPr lang="es-MX" dirty="0"/>
              <a:t>Inactivo</a:t>
            </a:r>
            <a:endParaRPr lang="en-US" dirty="0"/>
          </a:p>
        </p:txBody>
      </p:sp>
      <p:sp>
        <p:nvSpPr>
          <p:cNvPr id="57" name="Botón de acción: Documento 56">
            <a:hlinkClick r:id="" action="ppaction://noaction" highlightClick="1"/>
          </p:cNvPr>
          <p:cNvSpPr/>
          <p:nvPr/>
        </p:nvSpPr>
        <p:spPr>
          <a:xfrm>
            <a:off x="11071368" y="3936712"/>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ángulo 57"/>
          <p:cNvSpPr/>
          <p:nvPr/>
        </p:nvSpPr>
        <p:spPr>
          <a:xfrm>
            <a:off x="2040734" y="4004512"/>
            <a:ext cx="1151671" cy="268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adroTexto 58"/>
          <p:cNvSpPr txBox="1"/>
          <p:nvPr/>
        </p:nvSpPr>
        <p:spPr>
          <a:xfrm>
            <a:off x="953715" y="2518356"/>
            <a:ext cx="362600" cy="338554"/>
          </a:xfrm>
          <a:prstGeom prst="rect">
            <a:avLst/>
          </a:prstGeom>
          <a:noFill/>
        </p:spPr>
        <p:txBody>
          <a:bodyPr wrap="none" rtlCol="0">
            <a:spAutoFit/>
          </a:bodyPr>
          <a:lstStyle/>
          <a:p>
            <a:r>
              <a:rPr lang="es-MX" sz="1600" dirty="0"/>
              <a:t>ID</a:t>
            </a:r>
            <a:endParaRPr lang="en-US" sz="1600" dirty="0"/>
          </a:p>
        </p:txBody>
      </p:sp>
      <p:sp>
        <p:nvSpPr>
          <p:cNvPr id="60" name="Rectángulo 59"/>
          <p:cNvSpPr/>
          <p:nvPr/>
        </p:nvSpPr>
        <p:spPr>
          <a:xfrm>
            <a:off x="675581" y="2932111"/>
            <a:ext cx="1151671" cy="268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ángulo 60"/>
          <p:cNvSpPr/>
          <p:nvPr/>
        </p:nvSpPr>
        <p:spPr>
          <a:xfrm>
            <a:off x="682989" y="3285097"/>
            <a:ext cx="1151671" cy="268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ángulo 61"/>
          <p:cNvSpPr/>
          <p:nvPr/>
        </p:nvSpPr>
        <p:spPr>
          <a:xfrm>
            <a:off x="695380" y="3649113"/>
            <a:ext cx="1151671" cy="268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2"/>
          <p:cNvSpPr/>
          <p:nvPr/>
        </p:nvSpPr>
        <p:spPr>
          <a:xfrm>
            <a:off x="702788" y="4002099"/>
            <a:ext cx="1151671" cy="2682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uadroTexto 63"/>
          <p:cNvSpPr txBox="1"/>
          <p:nvPr/>
        </p:nvSpPr>
        <p:spPr>
          <a:xfrm flipH="1">
            <a:off x="7490690" y="332510"/>
            <a:ext cx="4411021" cy="307777"/>
          </a:xfrm>
          <a:prstGeom prst="rect">
            <a:avLst/>
          </a:prstGeom>
          <a:noFill/>
        </p:spPr>
        <p:txBody>
          <a:bodyPr wrap="square" rtlCol="0">
            <a:spAutoFit/>
          </a:bodyPr>
          <a:lstStyle/>
          <a:p>
            <a:r>
              <a:rPr lang="es-MX" sz="1400" b="1" dirty="0"/>
              <a:t>Solicitudes</a:t>
            </a:r>
            <a:r>
              <a:rPr lang="es-MX" sz="1400" dirty="0"/>
              <a:t> |  Clientes |  Acceso | Productos | Reportes</a:t>
            </a:r>
            <a:endParaRPr lang="en-US" sz="1400" dirty="0"/>
          </a:p>
        </p:txBody>
      </p:sp>
    </p:spTree>
    <p:extLst>
      <p:ext uri="{BB962C8B-B14F-4D97-AF65-F5344CB8AC3E}">
        <p14:creationId xmlns:p14="http://schemas.microsoft.com/office/powerpoint/2010/main" val="249497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18542"/>
            <a:ext cx="11456851" cy="6570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22926" cy="307777"/>
          </a:xfrm>
          <a:prstGeom prst="rect">
            <a:avLst/>
          </a:prstGeom>
          <a:noFill/>
        </p:spPr>
        <p:txBody>
          <a:bodyPr wrap="none" rtlCol="0">
            <a:spAutoFit/>
          </a:bodyPr>
          <a:lstStyle/>
          <a:p>
            <a:r>
              <a:rPr lang="es-MX" sz="1400" dirty="0"/>
              <a:t>Zona privada/ Solicitudes</a:t>
            </a:r>
            <a:endParaRPr lang="en-US" sz="1400" dirty="0"/>
          </a:p>
        </p:txBody>
      </p:sp>
      <p:sp>
        <p:nvSpPr>
          <p:cNvPr id="31" name="CuadroTexto 30"/>
          <p:cNvSpPr txBox="1"/>
          <p:nvPr/>
        </p:nvSpPr>
        <p:spPr>
          <a:xfrm>
            <a:off x="519513" y="1526976"/>
            <a:ext cx="2349361" cy="369332"/>
          </a:xfrm>
          <a:prstGeom prst="rect">
            <a:avLst/>
          </a:prstGeom>
          <a:noFill/>
        </p:spPr>
        <p:txBody>
          <a:bodyPr wrap="none" rtlCol="0">
            <a:spAutoFit/>
          </a:bodyPr>
          <a:lstStyle/>
          <a:p>
            <a:r>
              <a:rPr lang="es-MX" dirty="0"/>
              <a:t>Gestión de Solicitudes</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Llamada rectangular redondeada 33"/>
          <p:cNvSpPr/>
          <p:nvPr/>
        </p:nvSpPr>
        <p:spPr>
          <a:xfrm>
            <a:off x="1812558" y="5345773"/>
            <a:ext cx="4471189" cy="713282"/>
          </a:xfrm>
          <a:prstGeom prst="wedgeRoundRectCallout">
            <a:avLst>
              <a:gd name="adj1" fmla="val -9723"/>
              <a:gd name="adj2" fmla="val -1171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Esta pantalla debe mostrarse como flotante sobre la vista anterior</a:t>
            </a:r>
            <a:endParaRPr lang="en-US" sz="1600" dirty="0"/>
          </a:p>
        </p:txBody>
      </p:sp>
      <p:sp>
        <p:nvSpPr>
          <p:cNvPr id="13" name="CuadroTexto 12"/>
          <p:cNvSpPr txBox="1"/>
          <p:nvPr/>
        </p:nvSpPr>
        <p:spPr>
          <a:xfrm>
            <a:off x="508449" y="2151981"/>
            <a:ext cx="2036583" cy="369332"/>
          </a:xfrm>
          <a:prstGeom prst="rect">
            <a:avLst/>
          </a:prstGeom>
          <a:noFill/>
        </p:spPr>
        <p:txBody>
          <a:bodyPr wrap="none" rtlCol="0">
            <a:spAutoFit/>
          </a:bodyPr>
          <a:lstStyle/>
          <a:p>
            <a:r>
              <a:rPr lang="es-MX" dirty="0"/>
              <a:t>Tipo de Documento</a:t>
            </a:r>
            <a:endParaRPr lang="en-US" dirty="0"/>
          </a:p>
        </p:txBody>
      </p:sp>
      <p:sp>
        <p:nvSpPr>
          <p:cNvPr id="14" name="CuadroTexto 13"/>
          <p:cNvSpPr txBox="1"/>
          <p:nvPr/>
        </p:nvSpPr>
        <p:spPr>
          <a:xfrm>
            <a:off x="2459852" y="2151981"/>
            <a:ext cx="1855444" cy="369332"/>
          </a:xfrm>
          <a:prstGeom prst="rect">
            <a:avLst/>
          </a:prstGeom>
          <a:noFill/>
        </p:spPr>
        <p:txBody>
          <a:bodyPr wrap="none" rtlCol="0">
            <a:spAutoFit/>
          </a:bodyPr>
          <a:lstStyle/>
          <a:p>
            <a:r>
              <a:rPr lang="es-MX" dirty="0"/>
              <a:t>N° de Documento</a:t>
            </a:r>
            <a:endParaRPr lang="en-US" dirty="0"/>
          </a:p>
        </p:txBody>
      </p:sp>
      <p:sp>
        <p:nvSpPr>
          <p:cNvPr id="15" name="CuadroTexto 14"/>
          <p:cNvSpPr txBox="1"/>
          <p:nvPr/>
        </p:nvSpPr>
        <p:spPr>
          <a:xfrm>
            <a:off x="4380453" y="2145353"/>
            <a:ext cx="697627" cy="369332"/>
          </a:xfrm>
          <a:prstGeom prst="rect">
            <a:avLst/>
          </a:prstGeom>
          <a:noFill/>
        </p:spPr>
        <p:txBody>
          <a:bodyPr wrap="none" rtlCol="0">
            <a:spAutoFit/>
          </a:bodyPr>
          <a:lstStyle/>
          <a:p>
            <a:r>
              <a:rPr lang="es-MX" dirty="0"/>
              <a:t>Email</a:t>
            </a:r>
            <a:endParaRPr lang="en-US" dirty="0"/>
          </a:p>
        </p:txBody>
      </p:sp>
      <p:sp>
        <p:nvSpPr>
          <p:cNvPr id="16" name="CuadroTexto 15"/>
          <p:cNvSpPr txBox="1"/>
          <p:nvPr/>
        </p:nvSpPr>
        <p:spPr>
          <a:xfrm>
            <a:off x="5719557" y="2143658"/>
            <a:ext cx="989182" cy="369332"/>
          </a:xfrm>
          <a:prstGeom prst="rect">
            <a:avLst/>
          </a:prstGeom>
          <a:noFill/>
        </p:spPr>
        <p:txBody>
          <a:bodyPr wrap="none" rtlCol="0">
            <a:spAutoFit/>
          </a:bodyPr>
          <a:lstStyle/>
          <a:p>
            <a:r>
              <a:rPr lang="es-MX" dirty="0"/>
              <a:t>Teléfono</a:t>
            </a:r>
            <a:endParaRPr lang="en-US" dirty="0"/>
          </a:p>
        </p:txBody>
      </p:sp>
      <p:sp>
        <p:nvSpPr>
          <p:cNvPr id="17" name="CuadroTexto 16"/>
          <p:cNvSpPr txBox="1"/>
          <p:nvPr/>
        </p:nvSpPr>
        <p:spPr>
          <a:xfrm>
            <a:off x="9487645" y="2145353"/>
            <a:ext cx="812467" cy="369332"/>
          </a:xfrm>
          <a:prstGeom prst="rect">
            <a:avLst/>
          </a:prstGeom>
          <a:noFill/>
        </p:spPr>
        <p:txBody>
          <a:bodyPr wrap="none" rtlCol="0">
            <a:spAutoFit/>
          </a:bodyPr>
          <a:lstStyle/>
          <a:p>
            <a:r>
              <a:rPr lang="es-MX" dirty="0"/>
              <a:t>Estado</a:t>
            </a:r>
            <a:endParaRPr lang="en-US" dirty="0"/>
          </a:p>
        </p:txBody>
      </p:sp>
      <p:sp>
        <p:nvSpPr>
          <p:cNvPr id="21" name="CuadroTexto 20"/>
          <p:cNvSpPr txBox="1"/>
          <p:nvPr/>
        </p:nvSpPr>
        <p:spPr>
          <a:xfrm>
            <a:off x="10554902" y="2133010"/>
            <a:ext cx="1151084" cy="369332"/>
          </a:xfrm>
          <a:prstGeom prst="rect">
            <a:avLst/>
          </a:prstGeom>
          <a:noFill/>
        </p:spPr>
        <p:txBody>
          <a:bodyPr wrap="none" rtlCol="0">
            <a:spAutoFit/>
          </a:bodyPr>
          <a:lstStyle/>
          <a:p>
            <a:r>
              <a:rPr lang="es-MX" dirty="0"/>
              <a:t>Activación</a:t>
            </a:r>
            <a:endParaRPr lang="en-US" dirty="0"/>
          </a:p>
        </p:txBody>
      </p:sp>
      <p:sp>
        <p:nvSpPr>
          <p:cNvPr id="2" name="Rectángulo 1"/>
          <p:cNvSpPr/>
          <p:nvPr/>
        </p:nvSpPr>
        <p:spPr>
          <a:xfrm>
            <a:off x="519513" y="2913199"/>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p:cNvSpPr/>
          <p:nvPr/>
        </p:nvSpPr>
        <p:spPr>
          <a:xfrm>
            <a:off x="2544348" y="2906571"/>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24"/>
          <p:cNvSpPr/>
          <p:nvPr/>
        </p:nvSpPr>
        <p:spPr>
          <a:xfrm>
            <a:off x="4357717" y="2906570"/>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ángulo 25"/>
          <p:cNvSpPr/>
          <p:nvPr/>
        </p:nvSpPr>
        <p:spPr>
          <a:xfrm>
            <a:off x="5473770" y="2900550"/>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adroTexto 29"/>
          <p:cNvSpPr txBox="1"/>
          <p:nvPr/>
        </p:nvSpPr>
        <p:spPr>
          <a:xfrm>
            <a:off x="9576162" y="2820349"/>
            <a:ext cx="769250" cy="369332"/>
          </a:xfrm>
          <a:prstGeom prst="rect">
            <a:avLst/>
          </a:prstGeom>
          <a:noFill/>
        </p:spPr>
        <p:txBody>
          <a:bodyPr wrap="none" rtlCol="0">
            <a:spAutoFit/>
          </a:bodyPr>
          <a:lstStyle/>
          <a:p>
            <a:r>
              <a:rPr lang="es-MX" dirty="0"/>
              <a:t>Activo</a:t>
            </a:r>
            <a:endParaRPr lang="en-US" dirty="0"/>
          </a:p>
        </p:txBody>
      </p:sp>
      <p:sp>
        <p:nvSpPr>
          <p:cNvPr id="37" name="Botón de acción: Documento 36">
            <a:hlinkClick r:id="" action="ppaction://noaction" highlightClick="1"/>
          </p:cNvPr>
          <p:cNvSpPr/>
          <p:nvPr/>
        </p:nvSpPr>
        <p:spPr>
          <a:xfrm>
            <a:off x="11044161" y="2783594"/>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p:cNvSpPr/>
          <p:nvPr/>
        </p:nvSpPr>
        <p:spPr>
          <a:xfrm>
            <a:off x="2750750" y="2575026"/>
            <a:ext cx="6567539" cy="185782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p:cNvSpPr txBox="1"/>
          <p:nvPr/>
        </p:nvSpPr>
        <p:spPr>
          <a:xfrm flipH="1">
            <a:off x="2953264" y="2721904"/>
            <a:ext cx="2593388" cy="369332"/>
          </a:xfrm>
          <a:prstGeom prst="rect">
            <a:avLst/>
          </a:prstGeom>
          <a:noFill/>
        </p:spPr>
        <p:txBody>
          <a:bodyPr wrap="square" rtlCol="0">
            <a:spAutoFit/>
          </a:bodyPr>
          <a:lstStyle/>
          <a:p>
            <a:r>
              <a:rPr lang="es-MX" dirty="0"/>
              <a:t>Activación</a:t>
            </a:r>
            <a:endParaRPr lang="en-US" dirty="0"/>
          </a:p>
        </p:txBody>
      </p:sp>
      <p:sp>
        <p:nvSpPr>
          <p:cNvPr id="29" name="CuadroTexto 28"/>
          <p:cNvSpPr txBox="1"/>
          <p:nvPr/>
        </p:nvSpPr>
        <p:spPr>
          <a:xfrm flipH="1">
            <a:off x="2951632" y="3107162"/>
            <a:ext cx="5680188" cy="369332"/>
          </a:xfrm>
          <a:prstGeom prst="rect">
            <a:avLst/>
          </a:prstGeom>
          <a:noFill/>
        </p:spPr>
        <p:txBody>
          <a:bodyPr wrap="square" rtlCol="0">
            <a:spAutoFit/>
          </a:bodyPr>
          <a:lstStyle/>
          <a:p>
            <a:r>
              <a:rPr lang="es-MX" dirty="0"/>
              <a:t>Estas seguro de activar al proveedor XXXXXX </a:t>
            </a:r>
            <a:endParaRPr lang="en-US" dirty="0"/>
          </a:p>
        </p:txBody>
      </p:sp>
      <p:sp>
        <p:nvSpPr>
          <p:cNvPr id="6" name="Rectángulo 5"/>
          <p:cNvSpPr/>
          <p:nvPr/>
        </p:nvSpPr>
        <p:spPr>
          <a:xfrm>
            <a:off x="6334540" y="3745920"/>
            <a:ext cx="1363414" cy="31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Aceptar</a:t>
            </a:r>
            <a:endParaRPr lang="en-US" dirty="0"/>
          </a:p>
        </p:txBody>
      </p:sp>
      <p:sp>
        <p:nvSpPr>
          <p:cNvPr id="32" name="Rectángulo 31"/>
          <p:cNvSpPr/>
          <p:nvPr/>
        </p:nvSpPr>
        <p:spPr>
          <a:xfrm>
            <a:off x="7801155" y="3763306"/>
            <a:ext cx="1157793" cy="301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Cancelar</a:t>
            </a:r>
            <a:endParaRPr lang="en-US" dirty="0"/>
          </a:p>
        </p:txBody>
      </p:sp>
      <p:sp>
        <p:nvSpPr>
          <p:cNvPr id="28" name="Llamada rectangular redondeada 27"/>
          <p:cNvSpPr/>
          <p:nvPr/>
        </p:nvSpPr>
        <p:spPr>
          <a:xfrm>
            <a:off x="7082694" y="5345773"/>
            <a:ext cx="4471189" cy="1353318"/>
          </a:xfrm>
          <a:prstGeom prst="wedgeRoundRectCallout">
            <a:avLst>
              <a:gd name="adj1" fmla="val -9723"/>
              <a:gd name="adj2" fmla="val -1171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 opción de bloqueo, activación deben mostrar formatos similares son con el texto cambiado, realizar cualquiera de estas acciones debe gatillar un email al email registrado en el formulario. Si se activa, el registro pasa a ser cliente </a:t>
            </a:r>
            <a:endParaRPr lang="en-US" sz="1600" dirty="0"/>
          </a:p>
        </p:txBody>
      </p:sp>
      <p:sp>
        <p:nvSpPr>
          <p:cNvPr id="33" name="CuadroTexto 32"/>
          <p:cNvSpPr txBox="1"/>
          <p:nvPr/>
        </p:nvSpPr>
        <p:spPr>
          <a:xfrm flipH="1">
            <a:off x="7490690" y="332510"/>
            <a:ext cx="4411021" cy="307777"/>
          </a:xfrm>
          <a:prstGeom prst="rect">
            <a:avLst/>
          </a:prstGeom>
          <a:noFill/>
        </p:spPr>
        <p:txBody>
          <a:bodyPr wrap="square" rtlCol="0">
            <a:spAutoFit/>
          </a:bodyPr>
          <a:lstStyle/>
          <a:p>
            <a:r>
              <a:rPr lang="es-MX" sz="1400" b="1" dirty="0"/>
              <a:t>Solicitudes</a:t>
            </a:r>
            <a:r>
              <a:rPr lang="es-MX" sz="1400" dirty="0"/>
              <a:t> |  Clientes |  Acceso | Productos | Reportes</a:t>
            </a:r>
            <a:endParaRPr lang="en-US" sz="1400" dirty="0"/>
          </a:p>
        </p:txBody>
      </p:sp>
    </p:spTree>
    <p:extLst>
      <p:ext uri="{BB962C8B-B14F-4D97-AF65-F5344CB8AC3E}">
        <p14:creationId xmlns:p14="http://schemas.microsoft.com/office/powerpoint/2010/main" val="153722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183482"/>
            <a:ext cx="11456851" cy="39544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1777281" cy="307777"/>
          </a:xfrm>
          <a:prstGeom prst="rect">
            <a:avLst/>
          </a:prstGeom>
          <a:noFill/>
        </p:spPr>
        <p:txBody>
          <a:bodyPr wrap="none" rtlCol="0">
            <a:spAutoFit/>
          </a:bodyPr>
          <a:lstStyle/>
          <a:p>
            <a:r>
              <a:rPr lang="es-MX" sz="1400" dirty="0"/>
              <a:t>Zona privada/Clientes</a:t>
            </a:r>
            <a:endParaRPr lang="en-US" sz="1400" dirty="0"/>
          </a:p>
        </p:txBody>
      </p:sp>
      <p:sp>
        <p:nvSpPr>
          <p:cNvPr id="31" name="CuadroTexto 30"/>
          <p:cNvSpPr txBox="1"/>
          <p:nvPr/>
        </p:nvSpPr>
        <p:spPr>
          <a:xfrm>
            <a:off x="519513" y="1526976"/>
            <a:ext cx="2349361" cy="369332"/>
          </a:xfrm>
          <a:prstGeom prst="rect">
            <a:avLst/>
          </a:prstGeom>
          <a:noFill/>
        </p:spPr>
        <p:txBody>
          <a:bodyPr wrap="none" rtlCol="0">
            <a:spAutoFit/>
          </a:bodyPr>
          <a:lstStyle/>
          <a:p>
            <a:r>
              <a:rPr lang="es-MX" dirty="0"/>
              <a:t>Gestión de Solicitudes</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Llamada rectangular redondeada 33"/>
          <p:cNvSpPr/>
          <p:nvPr/>
        </p:nvSpPr>
        <p:spPr>
          <a:xfrm>
            <a:off x="6885409" y="5061779"/>
            <a:ext cx="4322316" cy="824915"/>
          </a:xfrm>
          <a:prstGeom prst="wedgeRoundRectCallout">
            <a:avLst>
              <a:gd name="adj1" fmla="val 7892"/>
              <a:gd name="adj2" fmla="val -1188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La sección de gestión de solicitudes, debe mostrar las solicitudes y el estado de las mismas.</a:t>
            </a:r>
            <a:endParaRPr lang="en-US" dirty="0"/>
          </a:p>
        </p:txBody>
      </p:sp>
      <p:sp>
        <p:nvSpPr>
          <p:cNvPr id="13" name="CuadroTexto 12"/>
          <p:cNvSpPr txBox="1"/>
          <p:nvPr/>
        </p:nvSpPr>
        <p:spPr>
          <a:xfrm>
            <a:off x="2134049" y="2151981"/>
            <a:ext cx="2036583" cy="369332"/>
          </a:xfrm>
          <a:prstGeom prst="rect">
            <a:avLst/>
          </a:prstGeom>
          <a:noFill/>
        </p:spPr>
        <p:txBody>
          <a:bodyPr wrap="none" rtlCol="0">
            <a:spAutoFit/>
          </a:bodyPr>
          <a:lstStyle/>
          <a:p>
            <a:r>
              <a:rPr lang="es-MX" dirty="0"/>
              <a:t>Tipo de Documento</a:t>
            </a:r>
            <a:endParaRPr lang="en-US" dirty="0"/>
          </a:p>
        </p:txBody>
      </p:sp>
      <p:sp>
        <p:nvSpPr>
          <p:cNvPr id="14" name="CuadroTexto 13"/>
          <p:cNvSpPr txBox="1"/>
          <p:nvPr/>
        </p:nvSpPr>
        <p:spPr>
          <a:xfrm>
            <a:off x="4085452" y="2151981"/>
            <a:ext cx="1855444" cy="369332"/>
          </a:xfrm>
          <a:prstGeom prst="rect">
            <a:avLst/>
          </a:prstGeom>
          <a:noFill/>
        </p:spPr>
        <p:txBody>
          <a:bodyPr wrap="none" rtlCol="0">
            <a:spAutoFit/>
          </a:bodyPr>
          <a:lstStyle/>
          <a:p>
            <a:r>
              <a:rPr lang="es-MX" dirty="0"/>
              <a:t>N° de Documento</a:t>
            </a:r>
            <a:endParaRPr lang="en-US" dirty="0"/>
          </a:p>
        </p:txBody>
      </p:sp>
      <p:sp>
        <p:nvSpPr>
          <p:cNvPr id="15" name="CuadroTexto 14"/>
          <p:cNvSpPr txBox="1"/>
          <p:nvPr/>
        </p:nvSpPr>
        <p:spPr>
          <a:xfrm>
            <a:off x="6006053" y="2145353"/>
            <a:ext cx="697627" cy="369332"/>
          </a:xfrm>
          <a:prstGeom prst="rect">
            <a:avLst/>
          </a:prstGeom>
          <a:noFill/>
        </p:spPr>
        <p:txBody>
          <a:bodyPr wrap="none" rtlCol="0">
            <a:spAutoFit/>
          </a:bodyPr>
          <a:lstStyle/>
          <a:p>
            <a:r>
              <a:rPr lang="es-MX" dirty="0"/>
              <a:t>Email</a:t>
            </a:r>
            <a:endParaRPr lang="en-US" dirty="0"/>
          </a:p>
        </p:txBody>
      </p:sp>
      <p:sp>
        <p:nvSpPr>
          <p:cNvPr id="16" name="CuadroTexto 15"/>
          <p:cNvSpPr txBox="1"/>
          <p:nvPr/>
        </p:nvSpPr>
        <p:spPr>
          <a:xfrm>
            <a:off x="7345157" y="2143658"/>
            <a:ext cx="989182" cy="369332"/>
          </a:xfrm>
          <a:prstGeom prst="rect">
            <a:avLst/>
          </a:prstGeom>
          <a:noFill/>
        </p:spPr>
        <p:txBody>
          <a:bodyPr wrap="none" rtlCol="0">
            <a:spAutoFit/>
          </a:bodyPr>
          <a:lstStyle/>
          <a:p>
            <a:r>
              <a:rPr lang="es-MX" dirty="0"/>
              <a:t>Teléfono</a:t>
            </a:r>
            <a:endParaRPr lang="en-US" dirty="0"/>
          </a:p>
        </p:txBody>
      </p:sp>
      <p:sp>
        <p:nvSpPr>
          <p:cNvPr id="17" name="CuadroTexto 16"/>
          <p:cNvSpPr txBox="1"/>
          <p:nvPr/>
        </p:nvSpPr>
        <p:spPr>
          <a:xfrm>
            <a:off x="8471644" y="2145353"/>
            <a:ext cx="812467" cy="369332"/>
          </a:xfrm>
          <a:prstGeom prst="rect">
            <a:avLst/>
          </a:prstGeom>
          <a:noFill/>
        </p:spPr>
        <p:txBody>
          <a:bodyPr wrap="none" rtlCol="0">
            <a:spAutoFit/>
          </a:bodyPr>
          <a:lstStyle/>
          <a:p>
            <a:r>
              <a:rPr lang="es-MX" dirty="0"/>
              <a:t>Estado</a:t>
            </a:r>
            <a:endParaRPr lang="en-US" dirty="0"/>
          </a:p>
        </p:txBody>
      </p:sp>
      <p:sp>
        <p:nvSpPr>
          <p:cNvPr id="18" name="CuadroTexto 17"/>
          <p:cNvSpPr txBox="1"/>
          <p:nvPr/>
        </p:nvSpPr>
        <p:spPr>
          <a:xfrm>
            <a:off x="9382870" y="2143658"/>
            <a:ext cx="965329" cy="369332"/>
          </a:xfrm>
          <a:prstGeom prst="rect">
            <a:avLst/>
          </a:prstGeom>
          <a:noFill/>
        </p:spPr>
        <p:txBody>
          <a:bodyPr wrap="none" rtlCol="0">
            <a:spAutoFit/>
          </a:bodyPr>
          <a:lstStyle/>
          <a:p>
            <a:r>
              <a:rPr lang="es-MX" dirty="0"/>
              <a:t>Bloqueo</a:t>
            </a:r>
            <a:endParaRPr lang="en-US" dirty="0"/>
          </a:p>
        </p:txBody>
      </p:sp>
      <p:sp>
        <p:nvSpPr>
          <p:cNvPr id="22" name="CuadroTexto 21"/>
          <p:cNvSpPr txBox="1"/>
          <p:nvPr/>
        </p:nvSpPr>
        <p:spPr>
          <a:xfrm>
            <a:off x="10387909" y="2151981"/>
            <a:ext cx="1423147" cy="369332"/>
          </a:xfrm>
          <a:prstGeom prst="rect">
            <a:avLst/>
          </a:prstGeom>
          <a:noFill/>
        </p:spPr>
        <p:txBody>
          <a:bodyPr wrap="none" rtlCol="0">
            <a:spAutoFit/>
          </a:bodyPr>
          <a:lstStyle/>
          <a:p>
            <a:r>
              <a:rPr lang="es-MX" dirty="0"/>
              <a:t>Actualización</a:t>
            </a:r>
            <a:endParaRPr lang="en-US" dirty="0"/>
          </a:p>
        </p:txBody>
      </p:sp>
      <p:sp>
        <p:nvSpPr>
          <p:cNvPr id="2" name="Rectángulo 1"/>
          <p:cNvSpPr/>
          <p:nvPr/>
        </p:nvSpPr>
        <p:spPr>
          <a:xfrm>
            <a:off x="2145113" y="2913199"/>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p:cNvSpPr/>
          <p:nvPr/>
        </p:nvSpPr>
        <p:spPr>
          <a:xfrm>
            <a:off x="4169948" y="2906571"/>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24"/>
          <p:cNvSpPr/>
          <p:nvPr/>
        </p:nvSpPr>
        <p:spPr>
          <a:xfrm>
            <a:off x="5983317" y="2906570"/>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ángulo 25"/>
          <p:cNvSpPr/>
          <p:nvPr/>
        </p:nvSpPr>
        <p:spPr>
          <a:xfrm>
            <a:off x="7099370" y="2900550"/>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ón de acción: Documento 2">
            <a:hlinkClick r:id="" action="ppaction://noaction" highlightClick="1"/>
          </p:cNvPr>
          <p:cNvSpPr/>
          <p:nvPr/>
        </p:nvSpPr>
        <p:spPr>
          <a:xfrm>
            <a:off x="9865534" y="2771387"/>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adroTexto 29"/>
          <p:cNvSpPr txBox="1"/>
          <p:nvPr/>
        </p:nvSpPr>
        <p:spPr>
          <a:xfrm>
            <a:off x="8560161" y="2820349"/>
            <a:ext cx="769250" cy="369332"/>
          </a:xfrm>
          <a:prstGeom prst="rect">
            <a:avLst/>
          </a:prstGeom>
          <a:noFill/>
        </p:spPr>
        <p:txBody>
          <a:bodyPr wrap="none" rtlCol="0">
            <a:spAutoFit/>
          </a:bodyPr>
          <a:lstStyle/>
          <a:p>
            <a:r>
              <a:rPr lang="es-MX" dirty="0"/>
              <a:t>Activo</a:t>
            </a:r>
            <a:endParaRPr lang="en-US" dirty="0"/>
          </a:p>
        </p:txBody>
      </p:sp>
      <p:sp>
        <p:nvSpPr>
          <p:cNvPr id="37" name="Botón de acción: Documento 36">
            <a:hlinkClick r:id="" action="ppaction://noaction" highlightClick="1"/>
          </p:cNvPr>
          <p:cNvSpPr/>
          <p:nvPr/>
        </p:nvSpPr>
        <p:spPr>
          <a:xfrm>
            <a:off x="11044161" y="2783594"/>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lamada rectangular redondeada 38"/>
          <p:cNvSpPr/>
          <p:nvPr/>
        </p:nvSpPr>
        <p:spPr>
          <a:xfrm>
            <a:off x="508450" y="5012278"/>
            <a:ext cx="4183624" cy="1505865"/>
          </a:xfrm>
          <a:prstGeom prst="wedgeRoundRectCallout">
            <a:avLst>
              <a:gd name="adj1" fmla="val 39654"/>
              <a:gd name="adj2" fmla="val -858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Estado: Activo / Inactivo / Bloqueado</a:t>
            </a:r>
          </a:p>
          <a:p>
            <a:r>
              <a:rPr lang="es-MX" sz="1600" dirty="0"/>
              <a:t>Si esta activo solo puede permitir el bloqueo y la actualización de datos</a:t>
            </a:r>
          </a:p>
          <a:p>
            <a:pPr algn="ctr"/>
            <a:r>
              <a:rPr lang="es-MX" sz="1600" dirty="0"/>
              <a:t>Si esta inactivo solo puede permitir el bloqueo y/o la activación.</a:t>
            </a:r>
          </a:p>
        </p:txBody>
      </p:sp>
      <p:sp>
        <p:nvSpPr>
          <p:cNvPr id="28" name="CuadroTexto 27"/>
          <p:cNvSpPr txBox="1"/>
          <p:nvPr/>
        </p:nvSpPr>
        <p:spPr>
          <a:xfrm flipH="1">
            <a:off x="7490690" y="314037"/>
            <a:ext cx="4411021" cy="307777"/>
          </a:xfrm>
          <a:prstGeom prst="rect">
            <a:avLst/>
          </a:prstGeom>
          <a:noFill/>
        </p:spPr>
        <p:txBody>
          <a:bodyPr wrap="square" rtlCol="0">
            <a:spAutoFit/>
          </a:bodyPr>
          <a:lstStyle/>
          <a:p>
            <a:r>
              <a:rPr lang="es-MX" sz="1400" dirty="0"/>
              <a:t>Solicitudes |  </a:t>
            </a:r>
            <a:r>
              <a:rPr lang="es-MX" sz="1400" b="1" dirty="0"/>
              <a:t>Clientes</a:t>
            </a:r>
            <a:r>
              <a:rPr lang="es-MX" sz="1400" dirty="0"/>
              <a:t> |  Acceso | Productos | Reportes</a:t>
            </a:r>
            <a:endParaRPr lang="en-US" sz="1400" dirty="0"/>
          </a:p>
        </p:txBody>
      </p:sp>
      <p:sp>
        <p:nvSpPr>
          <p:cNvPr id="29" name="Rectángulo 28"/>
          <p:cNvSpPr/>
          <p:nvPr/>
        </p:nvSpPr>
        <p:spPr>
          <a:xfrm>
            <a:off x="2134049" y="3284755"/>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31"/>
          <p:cNvSpPr/>
          <p:nvPr/>
        </p:nvSpPr>
        <p:spPr>
          <a:xfrm>
            <a:off x="4158884" y="3278127"/>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ángulo 32"/>
          <p:cNvSpPr/>
          <p:nvPr/>
        </p:nvSpPr>
        <p:spPr>
          <a:xfrm>
            <a:off x="5972253" y="3278126"/>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ángulo 34"/>
          <p:cNvSpPr/>
          <p:nvPr/>
        </p:nvSpPr>
        <p:spPr>
          <a:xfrm>
            <a:off x="7088306" y="3272106"/>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Botón de acción: Documento 35">
            <a:hlinkClick r:id="" action="ppaction://noaction" highlightClick="1"/>
          </p:cNvPr>
          <p:cNvSpPr/>
          <p:nvPr/>
        </p:nvSpPr>
        <p:spPr>
          <a:xfrm>
            <a:off x="9854470" y="3142943"/>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uadroTexto 37"/>
          <p:cNvSpPr txBox="1"/>
          <p:nvPr/>
        </p:nvSpPr>
        <p:spPr>
          <a:xfrm>
            <a:off x="8549097" y="3191905"/>
            <a:ext cx="769250" cy="369332"/>
          </a:xfrm>
          <a:prstGeom prst="rect">
            <a:avLst/>
          </a:prstGeom>
          <a:noFill/>
        </p:spPr>
        <p:txBody>
          <a:bodyPr wrap="none" rtlCol="0">
            <a:spAutoFit/>
          </a:bodyPr>
          <a:lstStyle/>
          <a:p>
            <a:r>
              <a:rPr lang="es-MX" dirty="0"/>
              <a:t>Activo</a:t>
            </a:r>
            <a:endParaRPr lang="en-US" dirty="0"/>
          </a:p>
        </p:txBody>
      </p:sp>
      <p:sp>
        <p:nvSpPr>
          <p:cNvPr id="40" name="Botón de acción: Documento 39">
            <a:hlinkClick r:id="" action="ppaction://noaction" highlightClick="1"/>
          </p:cNvPr>
          <p:cNvSpPr/>
          <p:nvPr/>
        </p:nvSpPr>
        <p:spPr>
          <a:xfrm>
            <a:off x="11033097" y="3155150"/>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ángulo 40"/>
          <p:cNvSpPr/>
          <p:nvPr/>
        </p:nvSpPr>
        <p:spPr>
          <a:xfrm>
            <a:off x="2134049" y="3639573"/>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ángulo 41"/>
          <p:cNvSpPr/>
          <p:nvPr/>
        </p:nvSpPr>
        <p:spPr>
          <a:xfrm>
            <a:off x="4158884" y="3632945"/>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ángulo 42"/>
          <p:cNvSpPr/>
          <p:nvPr/>
        </p:nvSpPr>
        <p:spPr>
          <a:xfrm>
            <a:off x="5972253" y="3632944"/>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ángulo 43"/>
          <p:cNvSpPr/>
          <p:nvPr/>
        </p:nvSpPr>
        <p:spPr>
          <a:xfrm>
            <a:off x="7088306" y="3626924"/>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Botón de acción: Documento 44">
            <a:hlinkClick r:id="" action="ppaction://noaction" highlightClick="1"/>
          </p:cNvPr>
          <p:cNvSpPr/>
          <p:nvPr/>
        </p:nvSpPr>
        <p:spPr>
          <a:xfrm>
            <a:off x="9854470" y="3497761"/>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adroTexto 45"/>
          <p:cNvSpPr txBox="1"/>
          <p:nvPr/>
        </p:nvSpPr>
        <p:spPr>
          <a:xfrm>
            <a:off x="8549097" y="3546723"/>
            <a:ext cx="769250" cy="369332"/>
          </a:xfrm>
          <a:prstGeom prst="rect">
            <a:avLst/>
          </a:prstGeom>
          <a:noFill/>
        </p:spPr>
        <p:txBody>
          <a:bodyPr wrap="none" rtlCol="0">
            <a:spAutoFit/>
          </a:bodyPr>
          <a:lstStyle/>
          <a:p>
            <a:r>
              <a:rPr lang="es-MX" dirty="0"/>
              <a:t>Activo</a:t>
            </a:r>
            <a:endParaRPr lang="en-US" dirty="0"/>
          </a:p>
        </p:txBody>
      </p:sp>
      <p:sp>
        <p:nvSpPr>
          <p:cNvPr id="47" name="Botón de acción: Documento 46">
            <a:hlinkClick r:id="" action="ppaction://noaction" highlightClick="1"/>
          </p:cNvPr>
          <p:cNvSpPr/>
          <p:nvPr/>
        </p:nvSpPr>
        <p:spPr>
          <a:xfrm>
            <a:off x="11033097" y="3509968"/>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adroTexto 51"/>
          <p:cNvSpPr txBox="1"/>
          <p:nvPr/>
        </p:nvSpPr>
        <p:spPr>
          <a:xfrm>
            <a:off x="949426" y="2128930"/>
            <a:ext cx="875650" cy="369332"/>
          </a:xfrm>
          <a:prstGeom prst="rect">
            <a:avLst/>
          </a:prstGeom>
          <a:noFill/>
        </p:spPr>
        <p:txBody>
          <a:bodyPr wrap="square" rtlCol="0">
            <a:spAutoFit/>
          </a:bodyPr>
          <a:lstStyle/>
          <a:p>
            <a:r>
              <a:rPr lang="es-MX" dirty="0"/>
              <a:t>ID</a:t>
            </a:r>
            <a:endParaRPr lang="en-US" dirty="0"/>
          </a:p>
        </p:txBody>
      </p:sp>
      <p:sp>
        <p:nvSpPr>
          <p:cNvPr id="53" name="Rectángulo 52"/>
          <p:cNvSpPr/>
          <p:nvPr/>
        </p:nvSpPr>
        <p:spPr>
          <a:xfrm>
            <a:off x="960489" y="2885290"/>
            <a:ext cx="834269" cy="21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ángulo 53"/>
          <p:cNvSpPr/>
          <p:nvPr/>
        </p:nvSpPr>
        <p:spPr>
          <a:xfrm>
            <a:off x="949425" y="3256846"/>
            <a:ext cx="834269" cy="21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ángulo 54"/>
          <p:cNvSpPr/>
          <p:nvPr/>
        </p:nvSpPr>
        <p:spPr>
          <a:xfrm>
            <a:off x="949425" y="3611664"/>
            <a:ext cx="834269" cy="2145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165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18542"/>
            <a:ext cx="11456851" cy="43904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1921552" cy="307777"/>
          </a:xfrm>
          <a:prstGeom prst="rect">
            <a:avLst/>
          </a:prstGeom>
          <a:noFill/>
        </p:spPr>
        <p:txBody>
          <a:bodyPr wrap="none" rtlCol="0">
            <a:spAutoFit/>
          </a:bodyPr>
          <a:lstStyle/>
          <a:p>
            <a:r>
              <a:rPr lang="es-MX" sz="1400" dirty="0"/>
              <a:t>Zona privada/ Clientes </a:t>
            </a:r>
            <a:endParaRPr lang="en-US" sz="1400" dirty="0"/>
          </a:p>
        </p:txBody>
      </p:sp>
      <p:sp>
        <p:nvSpPr>
          <p:cNvPr id="31" name="CuadroTexto 30"/>
          <p:cNvSpPr txBox="1"/>
          <p:nvPr/>
        </p:nvSpPr>
        <p:spPr>
          <a:xfrm>
            <a:off x="519513" y="1526976"/>
            <a:ext cx="2349361" cy="369332"/>
          </a:xfrm>
          <a:prstGeom prst="rect">
            <a:avLst/>
          </a:prstGeom>
          <a:noFill/>
        </p:spPr>
        <p:txBody>
          <a:bodyPr wrap="none" rtlCol="0">
            <a:spAutoFit/>
          </a:bodyPr>
          <a:lstStyle/>
          <a:p>
            <a:r>
              <a:rPr lang="es-MX" dirty="0"/>
              <a:t>Gestión de Solicitudes</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Llamada rectangular redondeada 33"/>
          <p:cNvSpPr/>
          <p:nvPr/>
        </p:nvSpPr>
        <p:spPr>
          <a:xfrm>
            <a:off x="5719556" y="5198640"/>
            <a:ext cx="5324605" cy="1477931"/>
          </a:xfrm>
          <a:prstGeom prst="wedgeRoundRectCallout">
            <a:avLst>
              <a:gd name="adj1" fmla="val -9723"/>
              <a:gd name="adj2" fmla="val -1171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 opción de bloqueo, activación deben mostrar formatos similares son con el texto cambiado, realizar cualquiera de estas acciones debe gatillar un email al email registrado en el formulario. Al bloquear al proveedor se debe permitir acceder al sitio privado del proveedor</a:t>
            </a:r>
            <a:endParaRPr lang="en-US" sz="1600" dirty="0"/>
          </a:p>
        </p:txBody>
      </p:sp>
      <p:sp>
        <p:nvSpPr>
          <p:cNvPr id="13" name="CuadroTexto 12"/>
          <p:cNvSpPr txBox="1"/>
          <p:nvPr/>
        </p:nvSpPr>
        <p:spPr>
          <a:xfrm>
            <a:off x="508449" y="2151981"/>
            <a:ext cx="2036583" cy="369332"/>
          </a:xfrm>
          <a:prstGeom prst="rect">
            <a:avLst/>
          </a:prstGeom>
          <a:noFill/>
        </p:spPr>
        <p:txBody>
          <a:bodyPr wrap="none" rtlCol="0">
            <a:spAutoFit/>
          </a:bodyPr>
          <a:lstStyle/>
          <a:p>
            <a:r>
              <a:rPr lang="es-MX" dirty="0"/>
              <a:t>Tipo de Documento</a:t>
            </a:r>
            <a:endParaRPr lang="en-US" dirty="0"/>
          </a:p>
        </p:txBody>
      </p:sp>
      <p:sp>
        <p:nvSpPr>
          <p:cNvPr id="14" name="CuadroTexto 13"/>
          <p:cNvSpPr txBox="1"/>
          <p:nvPr/>
        </p:nvSpPr>
        <p:spPr>
          <a:xfrm>
            <a:off x="2459852" y="2151981"/>
            <a:ext cx="1855444" cy="369332"/>
          </a:xfrm>
          <a:prstGeom prst="rect">
            <a:avLst/>
          </a:prstGeom>
          <a:noFill/>
        </p:spPr>
        <p:txBody>
          <a:bodyPr wrap="none" rtlCol="0">
            <a:spAutoFit/>
          </a:bodyPr>
          <a:lstStyle/>
          <a:p>
            <a:r>
              <a:rPr lang="es-MX" dirty="0"/>
              <a:t>N° de Documento</a:t>
            </a:r>
            <a:endParaRPr lang="en-US" dirty="0"/>
          </a:p>
        </p:txBody>
      </p:sp>
      <p:sp>
        <p:nvSpPr>
          <p:cNvPr id="15" name="CuadroTexto 14"/>
          <p:cNvSpPr txBox="1"/>
          <p:nvPr/>
        </p:nvSpPr>
        <p:spPr>
          <a:xfrm>
            <a:off x="4380453" y="2145353"/>
            <a:ext cx="697627" cy="369332"/>
          </a:xfrm>
          <a:prstGeom prst="rect">
            <a:avLst/>
          </a:prstGeom>
          <a:noFill/>
        </p:spPr>
        <p:txBody>
          <a:bodyPr wrap="none" rtlCol="0">
            <a:spAutoFit/>
          </a:bodyPr>
          <a:lstStyle/>
          <a:p>
            <a:r>
              <a:rPr lang="es-MX" dirty="0"/>
              <a:t>Email</a:t>
            </a:r>
            <a:endParaRPr lang="en-US" dirty="0"/>
          </a:p>
        </p:txBody>
      </p:sp>
      <p:sp>
        <p:nvSpPr>
          <p:cNvPr id="16" name="CuadroTexto 15"/>
          <p:cNvSpPr txBox="1"/>
          <p:nvPr/>
        </p:nvSpPr>
        <p:spPr>
          <a:xfrm>
            <a:off x="5719557" y="2143658"/>
            <a:ext cx="989182" cy="369332"/>
          </a:xfrm>
          <a:prstGeom prst="rect">
            <a:avLst/>
          </a:prstGeom>
          <a:noFill/>
        </p:spPr>
        <p:txBody>
          <a:bodyPr wrap="none" rtlCol="0">
            <a:spAutoFit/>
          </a:bodyPr>
          <a:lstStyle/>
          <a:p>
            <a:r>
              <a:rPr lang="es-MX" dirty="0"/>
              <a:t>Teléfono</a:t>
            </a:r>
            <a:endParaRPr lang="en-US" dirty="0"/>
          </a:p>
        </p:txBody>
      </p:sp>
      <p:sp>
        <p:nvSpPr>
          <p:cNvPr id="17" name="CuadroTexto 16"/>
          <p:cNvSpPr txBox="1"/>
          <p:nvPr/>
        </p:nvSpPr>
        <p:spPr>
          <a:xfrm>
            <a:off x="8108787" y="2145353"/>
            <a:ext cx="812467" cy="369332"/>
          </a:xfrm>
          <a:prstGeom prst="rect">
            <a:avLst/>
          </a:prstGeom>
          <a:noFill/>
        </p:spPr>
        <p:txBody>
          <a:bodyPr wrap="none" rtlCol="0">
            <a:spAutoFit/>
          </a:bodyPr>
          <a:lstStyle/>
          <a:p>
            <a:r>
              <a:rPr lang="es-MX" dirty="0"/>
              <a:t>Estado</a:t>
            </a:r>
            <a:endParaRPr lang="en-US" dirty="0"/>
          </a:p>
        </p:txBody>
      </p:sp>
      <p:sp>
        <p:nvSpPr>
          <p:cNvPr id="18" name="CuadroTexto 17"/>
          <p:cNvSpPr txBox="1"/>
          <p:nvPr/>
        </p:nvSpPr>
        <p:spPr>
          <a:xfrm>
            <a:off x="9469956" y="2143658"/>
            <a:ext cx="965329" cy="369332"/>
          </a:xfrm>
          <a:prstGeom prst="rect">
            <a:avLst/>
          </a:prstGeom>
          <a:noFill/>
        </p:spPr>
        <p:txBody>
          <a:bodyPr wrap="none" rtlCol="0">
            <a:spAutoFit/>
          </a:bodyPr>
          <a:lstStyle/>
          <a:p>
            <a:r>
              <a:rPr lang="es-MX" dirty="0"/>
              <a:t>Bloqueo</a:t>
            </a:r>
            <a:endParaRPr lang="en-US" dirty="0"/>
          </a:p>
        </p:txBody>
      </p:sp>
      <p:sp>
        <p:nvSpPr>
          <p:cNvPr id="22" name="CuadroTexto 21"/>
          <p:cNvSpPr txBox="1"/>
          <p:nvPr/>
        </p:nvSpPr>
        <p:spPr>
          <a:xfrm>
            <a:off x="10387909" y="2151981"/>
            <a:ext cx="1423147" cy="369332"/>
          </a:xfrm>
          <a:prstGeom prst="rect">
            <a:avLst/>
          </a:prstGeom>
          <a:noFill/>
        </p:spPr>
        <p:txBody>
          <a:bodyPr wrap="none" rtlCol="0">
            <a:spAutoFit/>
          </a:bodyPr>
          <a:lstStyle/>
          <a:p>
            <a:r>
              <a:rPr lang="es-MX" dirty="0"/>
              <a:t>Actualización</a:t>
            </a:r>
            <a:endParaRPr lang="en-US" dirty="0"/>
          </a:p>
        </p:txBody>
      </p:sp>
      <p:sp>
        <p:nvSpPr>
          <p:cNvPr id="2" name="Rectángulo 1"/>
          <p:cNvSpPr/>
          <p:nvPr/>
        </p:nvSpPr>
        <p:spPr>
          <a:xfrm>
            <a:off x="519513" y="2913199"/>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p:cNvSpPr/>
          <p:nvPr/>
        </p:nvSpPr>
        <p:spPr>
          <a:xfrm>
            <a:off x="2544348" y="2906571"/>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24"/>
          <p:cNvSpPr/>
          <p:nvPr/>
        </p:nvSpPr>
        <p:spPr>
          <a:xfrm>
            <a:off x="4357717" y="2906570"/>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ángulo 25"/>
          <p:cNvSpPr/>
          <p:nvPr/>
        </p:nvSpPr>
        <p:spPr>
          <a:xfrm>
            <a:off x="5473770" y="2900550"/>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ón de acción: Documento 2">
            <a:hlinkClick r:id="" action="ppaction://noaction" highlightClick="1"/>
          </p:cNvPr>
          <p:cNvSpPr/>
          <p:nvPr/>
        </p:nvSpPr>
        <p:spPr>
          <a:xfrm>
            <a:off x="9952620" y="2771387"/>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adroTexto 29"/>
          <p:cNvSpPr txBox="1"/>
          <p:nvPr/>
        </p:nvSpPr>
        <p:spPr>
          <a:xfrm>
            <a:off x="8197304" y="2820349"/>
            <a:ext cx="769250" cy="369332"/>
          </a:xfrm>
          <a:prstGeom prst="rect">
            <a:avLst/>
          </a:prstGeom>
          <a:noFill/>
        </p:spPr>
        <p:txBody>
          <a:bodyPr wrap="none" rtlCol="0">
            <a:spAutoFit/>
          </a:bodyPr>
          <a:lstStyle/>
          <a:p>
            <a:r>
              <a:rPr lang="es-MX" dirty="0"/>
              <a:t>Activo</a:t>
            </a:r>
            <a:endParaRPr lang="en-US" dirty="0"/>
          </a:p>
        </p:txBody>
      </p:sp>
      <p:sp>
        <p:nvSpPr>
          <p:cNvPr id="37" name="Botón de acción: Documento 36">
            <a:hlinkClick r:id="" action="ppaction://noaction" highlightClick="1"/>
          </p:cNvPr>
          <p:cNvSpPr/>
          <p:nvPr/>
        </p:nvSpPr>
        <p:spPr>
          <a:xfrm>
            <a:off x="11044161" y="2783594"/>
            <a:ext cx="327128" cy="40608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p:cNvSpPr/>
          <p:nvPr/>
        </p:nvSpPr>
        <p:spPr>
          <a:xfrm>
            <a:off x="2750750" y="2575026"/>
            <a:ext cx="6567539" cy="185782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p:cNvSpPr txBox="1"/>
          <p:nvPr/>
        </p:nvSpPr>
        <p:spPr>
          <a:xfrm flipH="1">
            <a:off x="2953264" y="2721904"/>
            <a:ext cx="2593388" cy="369332"/>
          </a:xfrm>
          <a:prstGeom prst="rect">
            <a:avLst/>
          </a:prstGeom>
          <a:noFill/>
        </p:spPr>
        <p:txBody>
          <a:bodyPr wrap="square" rtlCol="0">
            <a:spAutoFit/>
          </a:bodyPr>
          <a:lstStyle/>
          <a:p>
            <a:r>
              <a:rPr lang="es-MX" dirty="0"/>
              <a:t>Bloqueo</a:t>
            </a:r>
            <a:endParaRPr lang="en-US" dirty="0"/>
          </a:p>
        </p:txBody>
      </p:sp>
      <p:sp>
        <p:nvSpPr>
          <p:cNvPr id="29" name="CuadroTexto 28"/>
          <p:cNvSpPr txBox="1"/>
          <p:nvPr/>
        </p:nvSpPr>
        <p:spPr>
          <a:xfrm flipH="1">
            <a:off x="2951632" y="3107162"/>
            <a:ext cx="5680188" cy="369332"/>
          </a:xfrm>
          <a:prstGeom prst="rect">
            <a:avLst/>
          </a:prstGeom>
          <a:noFill/>
        </p:spPr>
        <p:txBody>
          <a:bodyPr wrap="square" rtlCol="0">
            <a:spAutoFit/>
          </a:bodyPr>
          <a:lstStyle/>
          <a:p>
            <a:r>
              <a:rPr lang="es-MX" dirty="0"/>
              <a:t>Estas seguro de bloquear al proveedor XXXXXX </a:t>
            </a:r>
            <a:endParaRPr lang="en-US" dirty="0"/>
          </a:p>
        </p:txBody>
      </p:sp>
      <p:sp>
        <p:nvSpPr>
          <p:cNvPr id="6" name="Rectángulo 5"/>
          <p:cNvSpPr/>
          <p:nvPr/>
        </p:nvSpPr>
        <p:spPr>
          <a:xfrm>
            <a:off x="6334540" y="3745920"/>
            <a:ext cx="1363414" cy="3193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Aceptar</a:t>
            </a:r>
            <a:endParaRPr lang="en-US" dirty="0"/>
          </a:p>
        </p:txBody>
      </p:sp>
      <p:sp>
        <p:nvSpPr>
          <p:cNvPr id="32" name="Rectángulo 31"/>
          <p:cNvSpPr/>
          <p:nvPr/>
        </p:nvSpPr>
        <p:spPr>
          <a:xfrm>
            <a:off x="7801155" y="3763306"/>
            <a:ext cx="1157793" cy="301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Cancelar</a:t>
            </a:r>
            <a:endParaRPr lang="en-US" dirty="0"/>
          </a:p>
        </p:txBody>
      </p:sp>
      <p:sp>
        <p:nvSpPr>
          <p:cNvPr id="39" name="CuadroTexto 38"/>
          <p:cNvSpPr txBox="1"/>
          <p:nvPr/>
        </p:nvSpPr>
        <p:spPr>
          <a:xfrm flipH="1">
            <a:off x="7490690" y="314037"/>
            <a:ext cx="4411021" cy="307777"/>
          </a:xfrm>
          <a:prstGeom prst="rect">
            <a:avLst/>
          </a:prstGeom>
          <a:noFill/>
        </p:spPr>
        <p:txBody>
          <a:bodyPr wrap="square" rtlCol="0">
            <a:spAutoFit/>
          </a:bodyPr>
          <a:lstStyle/>
          <a:p>
            <a:r>
              <a:rPr lang="es-MX" sz="1400" dirty="0"/>
              <a:t>Solicitudes |  </a:t>
            </a:r>
            <a:r>
              <a:rPr lang="es-MX" sz="1400" b="1" dirty="0"/>
              <a:t>Clientes</a:t>
            </a:r>
            <a:r>
              <a:rPr lang="es-MX" sz="1400" dirty="0"/>
              <a:t> |  Acceso | Productos | Reportes</a:t>
            </a:r>
            <a:endParaRPr lang="en-US" sz="1400" dirty="0"/>
          </a:p>
        </p:txBody>
      </p:sp>
    </p:spTree>
    <p:extLst>
      <p:ext uri="{BB962C8B-B14F-4D97-AF65-F5344CB8AC3E}">
        <p14:creationId xmlns:p14="http://schemas.microsoft.com/office/powerpoint/2010/main" val="1747381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60991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3637855" cy="307777"/>
          </a:xfrm>
          <a:prstGeom prst="rect">
            <a:avLst/>
          </a:prstGeom>
          <a:noFill/>
        </p:spPr>
        <p:txBody>
          <a:bodyPr wrap="none" rtlCol="0">
            <a:spAutoFit/>
          </a:bodyPr>
          <a:lstStyle/>
          <a:p>
            <a:r>
              <a:rPr lang="es-MX" sz="1400" dirty="0"/>
              <a:t>Zona privada / Clientes / Actualización de datos</a:t>
            </a:r>
            <a:endParaRPr lang="en-US" dirty="0"/>
          </a:p>
        </p:txBody>
      </p:sp>
      <p:sp>
        <p:nvSpPr>
          <p:cNvPr id="31" name="CuadroTexto 30"/>
          <p:cNvSpPr txBox="1"/>
          <p:nvPr/>
        </p:nvSpPr>
        <p:spPr>
          <a:xfrm>
            <a:off x="519513" y="1526976"/>
            <a:ext cx="2303644" cy="369332"/>
          </a:xfrm>
          <a:prstGeom prst="rect">
            <a:avLst/>
          </a:prstGeom>
          <a:noFill/>
        </p:spPr>
        <p:txBody>
          <a:bodyPr wrap="none" rtlCol="0">
            <a:spAutoFit/>
          </a:bodyPr>
          <a:lstStyle/>
          <a:p>
            <a:r>
              <a:rPr lang="es-MX" dirty="0"/>
              <a:t>Actualización de Datos</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597230" y="2581629"/>
            <a:ext cx="2036583" cy="369332"/>
          </a:xfrm>
          <a:prstGeom prst="rect">
            <a:avLst/>
          </a:prstGeom>
          <a:noFill/>
        </p:spPr>
        <p:txBody>
          <a:bodyPr wrap="none" rtlCol="0">
            <a:spAutoFit/>
          </a:bodyPr>
          <a:lstStyle/>
          <a:p>
            <a:r>
              <a:rPr lang="es-MX" dirty="0"/>
              <a:t>Tipo de Documento</a:t>
            </a:r>
            <a:endParaRPr lang="en-US" dirty="0"/>
          </a:p>
        </p:txBody>
      </p:sp>
      <p:sp>
        <p:nvSpPr>
          <p:cNvPr id="14" name="CuadroTexto 13"/>
          <p:cNvSpPr txBox="1"/>
          <p:nvPr/>
        </p:nvSpPr>
        <p:spPr>
          <a:xfrm>
            <a:off x="3463975" y="2581629"/>
            <a:ext cx="1855444" cy="369332"/>
          </a:xfrm>
          <a:prstGeom prst="rect">
            <a:avLst/>
          </a:prstGeom>
          <a:noFill/>
        </p:spPr>
        <p:txBody>
          <a:bodyPr wrap="none" rtlCol="0">
            <a:spAutoFit/>
          </a:bodyPr>
          <a:lstStyle/>
          <a:p>
            <a:r>
              <a:rPr lang="es-MX" dirty="0"/>
              <a:t>N° de Documento</a:t>
            </a:r>
            <a:endParaRPr lang="en-US" dirty="0"/>
          </a:p>
        </p:txBody>
      </p:sp>
      <p:sp>
        <p:nvSpPr>
          <p:cNvPr id="15" name="CuadroTexto 14"/>
          <p:cNvSpPr txBox="1"/>
          <p:nvPr/>
        </p:nvSpPr>
        <p:spPr>
          <a:xfrm>
            <a:off x="2710458" y="4606621"/>
            <a:ext cx="697627" cy="369332"/>
          </a:xfrm>
          <a:prstGeom prst="rect">
            <a:avLst/>
          </a:prstGeom>
          <a:noFill/>
        </p:spPr>
        <p:txBody>
          <a:bodyPr wrap="none" rtlCol="0">
            <a:spAutoFit/>
          </a:bodyPr>
          <a:lstStyle/>
          <a:p>
            <a:r>
              <a:rPr lang="es-MX" dirty="0"/>
              <a:t>Email</a:t>
            </a:r>
            <a:endParaRPr lang="en-US" dirty="0"/>
          </a:p>
        </p:txBody>
      </p:sp>
      <p:sp>
        <p:nvSpPr>
          <p:cNvPr id="16" name="CuadroTexto 15"/>
          <p:cNvSpPr txBox="1"/>
          <p:nvPr/>
        </p:nvSpPr>
        <p:spPr>
          <a:xfrm>
            <a:off x="570449" y="4606621"/>
            <a:ext cx="989182" cy="369332"/>
          </a:xfrm>
          <a:prstGeom prst="rect">
            <a:avLst/>
          </a:prstGeom>
          <a:noFill/>
        </p:spPr>
        <p:txBody>
          <a:bodyPr wrap="none" rtlCol="0">
            <a:spAutoFit/>
          </a:bodyPr>
          <a:lstStyle/>
          <a:p>
            <a:r>
              <a:rPr lang="es-MX" dirty="0"/>
              <a:t>Teléfono</a:t>
            </a:r>
            <a:endParaRPr lang="en-US" dirty="0"/>
          </a:p>
        </p:txBody>
      </p:sp>
      <p:sp>
        <p:nvSpPr>
          <p:cNvPr id="2" name="Rectángulo 1"/>
          <p:cNvSpPr/>
          <p:nvPr/>
        </p:nvSpPr>
        <p:spPr>
          <a:xfrm>
            <a:off x="608294" y="2973399"/>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ángulo 22"/>
          <p:cNvSpPr/>
          <p:nvPr/>
        </p:nvSpPr>
        <p:spPr>
          <a:xfrm>
            <a:off x="3523647" y="2956990"/>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24"/>
          <p:cNvSpPr/>
          <p:nvPr/>
        </p:nvSpPr>
        <p:spPr>
          <a:xfrm>
            <a:off x="2737659" y="4996818"/>
            <a:ext cx="991341" cy="22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ángulo 25"/>
          <p:cNvSpPr/>
          <p:nvPr/>
        </p:nvSpPr>
        <p:spPr>
          <a:xfrm>
            <a:off x="659048" y="5019883"/>
            <a:ext cx="1121500" cy="23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lamada rectangular redondeada 27"/>
          <p:cNvSpPr/>
          <p:nvPr/>
        </p:nvSpPr>
        <p:spPr>
          <a:xfrm>
            <a:off x="7536280" y="2581629"/>
            <a:ext cx="4322316" cy="2501738"/>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Debe mostrar los datos en versión editable</a:t>
            </a:r>
            <a:r>
              <a:rPr lang="en-US" sz="1600" dirty="0"/>
              <a:t> y 2 </a:t>
            </a:r>
            <a:r>
              <a:rPr lang="en-US" sz="1600" dirty="0" err="1"/>
              <a:t>botones</a:t>
            </a:r>
            <a:r>
              <a:rPr lang="en-US" sz="1600" dirty="0"/>
              <a:t> </a:t>
            </a:r>
            <a:r>
              <a:rPr lang="en-US" sz="1600" dirty="0" err="1"/>
              <a:t>Aceptar</a:t>
            </a:r>
            <a:r>
              <a:rPr lang="en-US" sz="1600" dirty="0"/>
              <a:t> y </a:t>
            </a:r>
            <a:r>
              <a:rPr lang="en-US" sz="1600" dirty="0" err="1"/>
              <a:t>Cancelar</a:t>
            </a:r>
            <a:r>
              <a:rPr lang="en-US" sz="1600" dirty="0"/>
              <a:t>.</a:t>
            </a:r>
          </a:p>
          <a:p>
            <a:pPr algn="ctr"/>
            <a:r>
              <a:rPr lang="es-MX" sz="1600" dirty="0"/>
              <a:t>Al pulsar aceptar debe mostrarse un mensaje de alerta: “Estas seguro de actualizar los datos” con los botones de Aceptar y Cancelar, el primero ejecuta la </a:t>
            </a:r>
            <a:r>
              <a:rPr lang="es-MX" sz="1600" dirty="0" err="1"/>
              <a:t>atualización</a:t>
            </a:r>
            <a:r>
              <a:rPr lang="es-MX" sz="1600" dirty="0"/>
              <a:t> y genera un correo de confirmación al email registrado , el segundo regresa a la pantalla anterior.</a:t>
            </a:r>
          </a:p>
        </p:txBody>
      </p:sp>
      <p:sp>
        <p:nvSpPr>
          <p:cNvPr id="30" name="CuadroTexto 29"/>
          <p:cNvSpPr txBox="1"/>
          <p:nvPr/>
        </p:nvSpPr>
        <p:spPr>
          <a:xfrm>
            <a:off x="570449" y="3258583"/>
            <a:ext cx="1096967" cy="369332"/>
          </a:xfrm>
          <a:prstGeom prst="rect">
            <a:avLst/>
          </a:prstGeom>
          <a:noFill/>
        </p:spPr>
        <p:txBody>
          <a:bodyPr wrap="none" rtlCol="0">
            <a:spAutoFit/>
          </a:bodyPr>
          <a:lstStyle/>
          <a:p>
            <a:r>
              <a:rPr lang="es-MX" dirty="0"/>
              <a:t>Nombres </a:t>
            </a:r>
            <a:endParaRPr lang="en-US" dirty="0"/>
          </a:p>
        </p:txBody>
      </p:sp>
      <p:sp>
        <p:nvSpPr>
          <p:cNvPr id="32" name="CuadroTexto 31"/>
          <p:cNvSpPr txBox="1"/>
          <p:nvPr/>
        </p:nvSpPr>
        <p:spPr>
          <a:xfrm>
            <a:off x="3437194" y="3258583"/>
            <a:ext cx="1047082" cy="369332"/>
          </a:xfrm>
          <a:prstGeom prst="rect">
            <a:avLst/>
          </a:prstGeom>
          <a:noFill/>
        </p:spPr>
        <p:txBody>
          <a:bodyPr wrap="none" rtlCol="0">
            <a:spAutoFit/>
          </a:bodyPr>
          <a:lstStyle/>
          <a:p>
            <a:r>
              <a:rPr lang="es-MX" dirty="0"/>
              <a:t>Apellidos</a:t>
            </a:r>
            <a:endParaRPr lang="en-US" dirty="0"/>
          </a:p>
        </p:txBody>
      </p:sp>
      <p:sp>
        <p:nvSpPr>
          <p:cNvPr id="33" name="Rectángulo 32"/>
          <p:cNvSpPr/>
          <p:nvPr/>
        </p:nvSpPr>
        <p:spPr>
          <a:xfrm>
            <a:off x="581513" y="3650353"/>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ángulo 33"/>
          <p:cNvSpPr/>
          <p:nvPr/>
        </p:nvSpPr>
        <p:spPr>
          <a:xfrm>
            <a:off x="3496866" y="3633944"/>
            <a:ext cx="1710592" cy="228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adroTexto 34"/>
          <p:cNvSpPr txBox="1"/>
          <p:nvPr/>
        </p:nvSpPr>
        <p:spPr>
          <a:xfrm>
            <a:off x="593668" y="1922524"/>
            <a:ext cx="385042" cy="369332"/>
          </a:xfrm>
          <a:prstGeom prst="rect">
            <a:avLst/>
          </a:prstGeom>
          <a:noFill/>
        </p:spPr>
        <p:txBody>
          <a:bodyPr wrap="none" rtlCol="0">
            <a:spAutoFit/>
          </a:bodyPr>
          <a:lstStyle/>
          <a:p>
            <a:r>
              <a:rPr lang="es-MX" dirty="0"/>
              <a:t>ID</a:t>
            </a:r>
            <a:endParaRPr lang="en-US" dirty="0"/>
          </a:p>
        </p:txBody>
      </p:sp>
      <p:sp>
        <p:nvSpPr>
          <p:cNvPr id="36" name="Rectángulo 35"/>
          <p:cNvSpPr/>
          <p:nvPr/>
        </p:nvSpPr>
        <p:spPr>
          <a:xfrm>
            <a:off x="604732" y="2314294"/>
            <a:ext cx="1940339" cy="221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adroTexto 36"/>
          <p:cNvSpPr txBox="1"/>
          <p:nvPr/>
        </p:nvSpPr>
        <p:spPr>
          <a:xfrm>
            <a:off x="577177" y="4165277"/>
            <a:ext cx="1909177" cy="369332"/>
          </a:xfrm>
          <a:prstGeom prst="rect">
            <a:avLst/>
          </a:prstGeom>
          <a:noFill/>
        </p:spPr>
        <p:txBody>
          <a:bodyPr wrap="none" rtlCol="0">
            <a:spAutoFit/>
          </a:bodyPr>
          <a:lstStyle/>
          <a:p>
            <a:r>
              <a:rPr lang="es-MX" dirty="0"/>
              <a:t>Datos de Contacto</a:t>
            </a:r>
            <a:endParaRPr lang="en-US" dirty="0"/>
          </a:p>
        </p:txBody>
      </p:sp>
      <p:pic>
        <p:nvPicPr>
          <p:cNvPr id="38" name="Imagen 37"/>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4506637" y="5528025"/>
            <a:ext cx="2104688" cy="503980"/>
          </a:xfrm>
          <a:prstGeom prst="rect">
            <a:avLst/>
          </a:prstGeom>
        </p:spPr>
      </p:pic>
      <p:sp>
        <p:nvSpPr>
          <p:cNvPr id="39" name="CuadroTexto 38"/>
          <p:cNvSpPr txBox="1"/>
          <p:nvPr/>
        </p:nvSpPr>
        <p:spPr>
          <a:xfrm>
            <a:off x="4816783" y="5596375"/>
            <a:ext cx="1150962" cy="338554"/>
          </a:xfrm>
          <a:prstGeom prst="rect">
            <a:avLst/>
          </a:prstGeom>
          <a:solidFill>
            <a:srgbClr val="FF4F4F"/>
          </a:solidFill>
        </p:spPr>
        <p:txBody>
          <a:bodyPr wrap="square" rtlCol="0">
            <a:spAutoFit/>
          </a:bodyPr>
          <a:lstStyle/>
          <a:p>
            <a:r>
              <a:rPr lang="es-MX" sz="1600" dirty="0">
                <a:solidFill>
                  <a:schemeClr val="bg1"/>
                </a:solidFill>
              </a:rPr>
              <a:t>Actualizar</a:t>
            </a:r>
            <a:endParaRPr lang="en-US" sz="1600" dirty="0">
              <a:solidFill>
                <a:schemeClr val="bg1"/>
              </a:solidFill>
            </a:endParaRPr>
          </a:p>
        </p:txBody>
      </p:sp>
      <p:pic>
        <p:nvPicPr>
          <p:cNvPr id="4" name="Imagen 3"/>
          <p:cNvPicPr>
            <a:picLocks noChangeAspect="1"/>
          </p:cNvPicPr>
          <p:nvPr/>
        </p:nvPicPr>
        <p:blipFill>
          <a:blip r:embed="rId3"/>
          <a:stretch>
            <a:fillRect/>
          </a:stretch>
        </p:blipFill>
        <p:spPr>
          <a:xfrm>
            <a:off x="3071673" y="1490175"/>
            <a:ext cx="329389" cy="329389"/>
          </a:xfrm>
          <a:prstGeom prst="rect">
            <a:avLst/>
          </a:prstGeom>
        </p:spPr>
      </p:pic>
      <p:sp>
        <p:nvSpPr>
          <p:cNvPr id="40" name="Llamada rectangular redondeada 39"/>
          <p:cNvSpPr/>
          <p:nvPr/>
        </p:nvSpPr>
        <p:spPr>
          <a:xfrm>
            <a:off x="7560026" y="979990"/>
            <a:ext cx="4322316" cy="1334304"/>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Esta pantalla debe mostrar los datos ya registrados en la base de datos, de manera adicional debe mostrar el icono de editar y permitir modificar los diferentes datos excepto el ID el cual es o modificable</a:t>
            </a:r>
          </a:p>
        </p:txBody>
      </p:sp>
      <p:sp>
        <p:nvSpPr>
          <p:cNvPr id="41" name="CuadroTexto 40"/>
          <p:cNvSpPr txBox="1"/>
          <p:nvPr/>
        </p:nvSpPr>
        <p:spPr>
          <a:xfrm flipH="1">
            <a:off x="7490690" y="314037"/>
            <a:ext cx="4411021" cy="307777"/>
          </a:xfrm>
          <a:prstGeom prst="rect">
            <a:avLst/>
          </a:prstGeom>
          <a:noFill/>
        </p:spPr>
        <p:txBody>
          <a:bodyPr wrap="square" rtlCol="0">
            <a:spAutoFit/>
          </a:bodyPr>
          <a:lstStyle/>
          <a:p>
            <a:r>
              <a:rPr lang="es-MX" sz="1400" dirty="0"/>
              <a:t>Solicitudes |  </a:t>
            </a:r>
            <a:r>
              <a:rPr lang="es-MX" sz="1400" b="1" dirty="0"/>
              <a:t>Clientes</a:t>
            </a:r>
            <a:r>
              <a:rPr lang="es-MX" sz="1400" dirty="0"/>
              <a:t> |  Acceso | Productos | Reportes</a:t>
            </a:r>
            <a:endParaRPr lang="en-US" sz="1400" dirty="0"/>
          </a:p>
        </p:txBody>
      </p:sp>
    </p:spTree>
    <p:extLst>
      <p:ext uri="{BB962C8B-B14F-4D97-AF65-F5344CB8AC3E}">
        <p14:creationId xmlns:p14="http://schemas.microsoft.com/office/powerpoint/2010/main" val="2233125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60991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41906" cy="307777"/>
          </a:xfrm>
          <a:prstGeom prst="rect">
            <a:avLst/>
          </a:prstGeom>
          <a:noFill/>
        </p:spPr>
        <p:txBody>
          <a:bodyPr wrap="none" rtlCol="0">
            <a:spAutoFit/>
          </a:bodyPr>
          <a:lstStyle/>
          <a:p>
            <a:r>
              <a:rPr lang="es-MX" sz="1400" dirty="0"/>
              <a:t>Zona privada / Reportes </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lamada rectangular redondeada 27"/>
          <p:cNvSpPr/>
          <p:nvPr/>
        </p:nvSpPr>
        <p:spPr>
          <a:xfrm>
            <a:off x="7536280" y="2581629"/>
            <a:ext cx="4322316" cy="2501738"/>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 </a:t>
            </a:r>
            <a:r>
              <a:rPr lang="es-MX" sz="1600" dirty="0" err="1"/>
              <a:t>reportería</a:t>
            </a:r>
            <a:r>
              <a:rPr lang="es-MX" sz="1600" dirty="0"/>
              <a:t> debe ser de selección por el usuario, debemos darle las variables para que pueda conjugar las mismas, en base a ello se debe generar el reporte.</a:t>
            </a:r>
          </a:p>
        </p:txBody>
      </p:sp>
      <p:pic>
        <p:nvPicPr>
          <p:cNvPr id="38" name="Imagen 37"/>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4503865" y="5693861"/>
            <a:ext cx="2104688" cy="503980"/>
          </a:xfrm>
          <a:prstGeom prst="rect">
            <a:avLst/>
          </a:prstGeom>
        </p:spPr>
      </p:pic>
      <p:sp>
        <p:nvSpPr>
          <p:cNvPr id="39" name="CuadroTexto 38"/>
          <p:cNvSpPr txBox="1"/>
          <p:nvPr/>
        </p:nvSpPr>
        <p:spPr>
          <a:xfrm>
            <a:off x="4814011" y="5762211"/>
            <a:ext cx="1150962" cy="338554"/>
          </a:xfrm>
          <a:prstGeom prst="rect">
            <a:avLst/>
          </a:prstGeom>
          <a:solidFill>
            <a:srgbClr val="FF4F4F"/>
          </a:solidFill>
        </p:spPr>
        <p:txBody>
          <a:bodyPr wrap="square" rtlCol="0">
            <a:spAutoFit/>
          </a:bodyPr>
          <a:lstStyle/>
          <a:p>
            <a:r>
              <a:rPr lang="es-MX" sz="1600" dirty="0">
                <a:solidFill>
                  <a:schemeClr val="bg1"/>
                </a:solidFill>
              </a:rPr>
              <a:t>Procesar</a:t>
            </a:r>
            <a:endParaRPr lang="en-US" sz="1600" dirty="0">
              <a:solidFill>
                <a:schemeClr val="bg1"/>
              </a:solidFill>
            </a:endParaRPr>
          </a:p>
        </p:txBody>
      </p:sp>
      <p:sp>
        <p:nvSpPr>
          <p:cNvPr id="41" name="CuadroTexto 40"/>
          <p:cNvSpPr txBox="1"/>
          <p:nvPr/>
        </p:nvSpPr>
        <p:spPr>
          <a:xfrm flipH="1">
            <a:off x="7490690" y="314037"/>
            <a:ext cx="4411021" cy="307777"/>
          </a:xfrm>
          <a:prstGeom prst="rect">
            <a:avLst/>
          </a:prstGeom>
          <a:noFill/>
        </p:spPr>
        <p:txBody>
          <a:bodyPr wrap="square" rtlCol="0">
            <a:spAutoFit/>
          </a:bodyPr>
          <a:lstStyle/>
          <a:p>
            <a:r>
              <a:rPr lang="es-MX" sz="1400" dirty="0"/>
              <a:t>Solicitudes |  Clientes |  Acceso | Productos | </a:t>
            </a:r>
            <a:r>
              <a:rPr lang="es-MX" sz="1400" b="1" dirty="0"/>
              <a:t>Reportes</a:t>
            </a:r>
            <a:endParaRPr lang="en-US" sz="1400" b="1" dirty="0"/>
          </a:p>
        </p:txBody>
      </p:sp>
      <p:sp>
        <p:nvSpPr>
          <p:cNvPr id="42" name="CuadroTexto 41"/>
          <p:cNvSpPr txBox="1"/>
          <p:nvPr/>
        </p:nvSpPr>
        <p:spPr>
          <a:xfrm flipH="1">
            <a:off x="621839" y="1411783"/>
            <a:ext cx="2115820" cy="369332"/>
          </a:xfrm>
          <a:prstGeom prst="rect">
            <a:avLst/>
          </a:prstGeom>
          <a:noFill/>
        </p:spPr>
        <p:txBody>
          <a:bodyPr wrap="square" rtlCol="0">
            <a:spAutoFit/>
          </a:bodyPr>
          <a:lstStyle/>
          <a:p>
            <a:r>
              <a:rPr lang="es-MX" b="1" dirty="0"/>
              <a:t>Reportes</a:t>
            </a:r>
            <a:endParaRPr lang="en-US" b="1" dirty="0"/>
          </a:p>
        </p:txBody>
      </p:sp>
      <p:sp>
        <p:nvSpPr>
          <p:cNvPr id="43" name="CuadroTexto 42"/>
          <p:cNvSpPr txBox="1"/>
          <p:nvPr/>
        </p:nvSpPr>
        <p:spPr>
          <a:xfrm flipH="1">
            <a:off x="621838" y="2073394"/>
            <a:ext cx="4003324" cy="369332"/>
          </a:xfrm>
          <a:prstGeom prst="rect">
            <a:avLst/>
          </a:prstGeom>
          <a:noFill/>
        </p:spPr>
        <p:txBody>
          <a:bodyPr wrap="square" rtlCol="0">
            <a:spAutoFit/>
          </a:bodyPr>
          <a:lstStyle/>
          <a:p>
            <a:r>
              <a:rPr lang="es-MX" b="1" dirty="0"/>
              <a:t>Selección de Variables  (eje vertical)</a:t>
            </a:r>
            <a:endParaRPr lang="en-US" b="1" dirty="0"/>
          </a:p>
        </p:txBody>
      </p:sp>
      <p:sp>
        <p:nvSpPr>
          <p:cNvPr id="3" name="Rectángulo 2"/>
          <p:cNvSpPr/>
          <p:nvPr/>
        </p:nvSpPr>
        <p:spPr>
          <a:xfrm>
            <a:off x="712381" y="2400194"/>
            <a:ext cx="3519377" cy="806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43"/>
          <p:cNvSpPr txBox="1"/>
          <p:nvPr/>
        </p:nvSpPr>
        <p:spPr>
          <a:xfrm flipH="1">
            <a:off x="798816" y="2433045"/>
            <a:ext cx="3142087" cy="646331"/>
          </a:xfrm>
          <a:prstGeom prst="rect">
            <a:avLst/>
          </a:prstGeom>
          <a:noFill/>
        </p:spPr>
        <p:txBody>
          <a:bodyPr wrap="square" rtlCol="0">
            <a:spAutoFit/>
          </a:bodyPr>
          <a:lstStyle/>
          <a:p>
            <a:r>
              <a:rPr lang="es-MX" b="1" dirty="0"/>
              <a:t>Venta S/</a:t>
            </a:r>
          </a:p>
          <a:p>
            <a:r>
              <a:rPr lang="es-MX" b="1" dirty="0"/>
              <a:t>Venta (N° de artículos)</a:t>
            </a:r>
          </a:p>
        </p:txBody>
      </p:sp>
      <p:sp>
        <p:nvSpPr>
          <p:cNvPr id="45" name="CuadroTexto 44"/>
          <p:cNvSpPr txBox="1"/>
          <p:nvPr/>
        </p:nvSpPr>
        <p:spPr>
          <a:xfrm flipH="1">
            <a:off x="655375" y="3339965"/>
            <a:ext cx="3693340" cy="369332"/>
          </a:xfrm>
          <a:prstGeom prst="rect">
            <a:avLst/>
          </a:prstGeom>
          <a:noFill/>
        </p:spPr>
        <p:txBody>
          <a:bodyPr wrap="square" rtlCol="0">
            <a:spAutoFit/>
          </a:bodyPr>
          <a:lstStyle/>
          <a:p>
            <a:r>
              <a:rPr lang="es-MX" b="1" dirty="0"/>
              <a:t>Selección de tiempo (eje horizontal)</a:t>
            </a:r>
            <a:endParaRPr lang="en-US" b="1" dirty="0"/>
          </a:p>
        </p:txBody>
      </p:sp>
      <p:sp>
        <p:nvSpPr>
          <p:cNvPr id="46" name="Rectángulo 45"/>
          <p:cNvSpPr/>
          <p:nvPr/>
        </p:nvSpPr>
        <p:spPr>
          <a:xfrm>
            <a:off x="745918" y="3666764"/>
            <a:ext cx="3519377" cy="1003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adroTexto 46"/>
          <p:cNvSpPr txBox="1"/>
          <p:nvPr/>
        </p:nvSpPr>
        <p:spPr>
          <a:xfrm flipH="1">
            <a:off x="808420" y="3709297"/>
            <a:ext cx="3189421" cy="923330"/>
          </a:xfrm>
          <a:prstGeom prst="rect">
            <a:avLst/>
          </a:prstGeom>
          <a:noFill/>
        </p:spPr>
        <p:txBody>
          <a:bodyPr wrap="square" rtlCol="0">
            <a:spAutoFit/>
          </a:bodyPr>
          <a:lstStyle/>
          <a:p>
            <a:r>
              <a:rPr lang="es-MX" b="1" dirty="0"/>
              <a:t>Diario</a:t>
            </a:r>
          </a:p>
          <a:p>
            <a:r>
              <a:rPr lang="es-MX" b="1" dirty="0"/>
              <a:t>Mensual</a:t>
            </a:r>
          </a:p>
          <a:p>
            <a:r>
              <a:rPr lang="es-MX" b="1" dirty="0"/>
              <a:t>Anual</a:t>
            </a:r>
          </a:p>
        </p:txBody>
      </p:sp>
      <p:sp>
        <p:nvSpPr>
          <p:cNvPr id="48" name="CuadroTexto 47"/>
          <p:cNvSpPr txBox="1"/>
          <p:nvPr/>
        </p:nvSpPr>
        <p:spPr>
          <a:xfrm flipH="1">
            <a:off x="624133" y="4786643"/>
            <a:ext cx="3142087" cy="369332"/>
          </a:xfrm>
          <a:prstGeom prst="rect">
            <a:avLst/>
          </a:prstGeom>
          <a:noFill/>
        </p:spPr>
        <p:txBody>
          <a:bodyPr wrap="square" rtlCol="0">
            <a:spAutoFit/>
          </a:bodyPr>
          <a:lstStyle/>
          <a:p>
            <a:r>
              <a:rPr lang="es-MX" b="1" dirty="0"/>
              <a:t>Filtros</a:t>
            </a:r>
            <a:endParaRPr lang="en-US" b="1" dirty="0"/>
          </a:p>
        </p:txBody>
      </p:sp>
      <p:sp>
        <p:nvSpPr>
          <p:cNvPr id="49" name="Rectángulo 48"/>
          <p:cNvSpPr/>
          <p:nvPr/>
        </p:nvSpPr>
        <p:spPr>
          <a:xfrm>
            <a:off x="714675" y="5113442"/>
            <a:ext cx="3519377" cy="634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adroTexto 49"/>
          <p:cNvSpPr txBox="1"/>
          <p:nvPr/>
        </p:nvSpPr>
        <p:spPr>
          <a:xfrm flipH="1">
            <a:off x="777177" y="5155975"/>
            <a:ext cx="3189421" cy="646331"/>
          </a:xfrm>
          <a:prstGeom prst="rect">
            <a:avLst/>
          </a:prstGeom>
          <a:noFill/>
        </p:spPr>
        <p:txBody>
          <a:bodyPr wrap="square" rtlCol="0">
            <a:spAutoFit/>
          </a:bodyPr>
          <a:lstStyle/>
          <a:p>
            <a:r>
              <a:rPr lang="es-MX" b="1" dirty="0"/>
              <a:t>Comercio</a:t>
            </a:r>
          </a:p>
          <a:p>
            <a:endParaRPr lang="es-MX" b="1" dirty="0"/>
          </a:p>
        </p:txBody>
      </p:sp>
      <p:sp>
        <p:nvSpPr>
          <p:cNvPr id="5" name="Rectángulo 4"/>
          <p:cNvSpPr/>
          <p:nvPr/>
        </p:nvSpPr>
        <p:spPr>
          <a:xfrm>
            <a:off x="1915511" y="5177716"/>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952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60991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41906" cy="307777"/>
          </a:xfrm>
          <a:prstGeom prst="rect">
            <a:avLst/>
          </a:prstGeom>
          <a:noFill/>
        </p:spPr>
        <p:txBody>
          <a:bodyPr wrap="none" rtlCol="0">
            <a:spAutoFit/>
          </a:bodyPr>
          <a:lstStyle/>
          <a:p>
            <a:r>
              <a:rPr lang="es-MX" sz="1400" dirty="0"/>
              <a:t>Zona privada / Reportes </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lamada rectangular redondeada 27"/>
          <p:cNvSpPr/>
          <p:nvPr/>
        </p:nvSpPr>
        <p:spPr>
          <a:xfrm>
            <a:off x="8984512" y="664459"/>
            <a:ext cx="2599032" cy="1706028"/>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 </a:t>
            </a:r>
            <a:r>
              <a:rPr lang="es-MX" sz="1600" dirty="0" err="1"/>
              <a:t>reportería</a:t>
            </a:r>
            <a:r>
              <a:rPr lang="es-MX" sz="1600" dirty="0"/>
              <a:t> debe ser de selección por el usuario, debemos darle las variables para que pueda conjugar las mismas, en base a ello se debe generar el reporte.</a:t>
            </a:r>
          </a:p>
        </p:txBody>
      </p:sp>
      <p:pic>
        <p:nvPicPr>
          <p:cNvPr id="38" name="Imagen 37"/>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9229617" y="5646385"/>
            <a:ext cx="2104688" cy="503980"/>
          </a:xfrm>
          <a:prstGeom prst="rect">
            <a:avLst/>
          </a:prstGeom>
        </p:spPr>
      </p:pic>
      <p:sp>
        <p:nvSpPr>
          <p:cNvPr id="39" name="CuadroTexto 38"/>
          <p:cNvSpPr txBox="1"/>
          <p:nvPr/>
        </p:nvSpPr>
        <p:spPr>
          <a:xfrm>
            <a:off x="9539763" y="5714735"/>
            <a:ext cx="1150962" cy="338554"/>
          </a:xfrm>
          <a:prstGeom prst="rect">
            <a:avLst/>
          </a:prstGeom>
          <a:solidFill>
            <a:srgbClr val="FF4F4F"/>
          </a:solidFill>
        </p:spPr>
        <p:txBody>
          <a:bodyPr wrap="square" rtlCol="0">
            <a:spAutoFit/>
          </a:bodyPr>
          <a:lstStyle/>
          <a:p>
            <a:r>
              <a:rPr lang="es-MX" sz="1600" dirty="0">
                <a:solidFill>
                  <a:schemeClr val="bg1"/>
                </a:solidFill>
              </a:rPr>
              <a:t>Cargar</a:t>
            </a:r>
            <a:endParaRPr lang="en-US" sz="1600" dirty="0">
              <a:solidFill>
                <a:schemeClr val="bg1"/>
              </a:solidFill>
            </a:endParaRPr>
          </a:p>
        </p:txBody>
      </p:sp>
      <p:sp>
        <p:nvSpPr>
          <p:cNvPr id="41" name="CuadroTexto 40"/>
          <p:cNvSpPr txBox="1"/>
          <p:nvPr/>
        </p:nvSpPr>
        <p:spPr>
          <a:xfrm flipH="1">
            <a:off x="7490690" y="314037"/>
            <a:ext cx="4411021" cy="307777"/>
          </a:xfrm>
          <a:prstGeom prst="rect">
            <a:avLst/>
          </a:prstGeom>
          <a:noFill/>
        </p:spPr>
        <p:txBody>
          <a:bodyPr wrap="square" rtlCol="0">
            <a:spAutoFit/>
          </a:bodyPr>
          <a:lstStyle/>
          <a:p>
            <a:r>
              <a:rPr lang="es-MX" sz="1400" dirty="0"/>
              <a:t>Solicitudes |  Clientes |  Acceso | </a:t>
            </a:r>
            <a:r>
              <a:rPr lang="es-MX" sz="1400" b="1" dirty="0"/>
              <a:t>Productos</a:t>
            </a:r>
            <a:r>
              <a:rPr lang="es-MX" sz="1400" dirty="0"/>
              <a:t> | Reportes</a:t>
            </a:r>
            <a:endParaRPr lang="en-US" sz="1400" dirty="0"/>
          </a:p>
        </p:txBody>
      </p:sp>
      <p:sp>
        <p:nvSpPr>
          <p:cNvPr id="42" name="CuadroTexto 41"/>
          <p:cNvSpPr txBox="1"/>
          <p:nvPr/>
        </p:nvSpPr>
        <p:spPr>
          <a:xfrm flipH="1">
            <a:off x="621839" y="1411783"/>
            <a:ext cx="2115820" cy="369332"/>
          </a:xfrm>
          <a:prstGeom prst="rect">
            <a:avLst/>
          </a:prstGeom>
          <a:noFill/>
        </p:spPr>
        <p:txBody>
          <a:bodyPr wrap="square" rtlCol="0">
            <a:spAutoFit/>
          </a:bodyPr>
          <a:lstStyle/>
          <a:p>
            <a:r>
              <a:rPr lang="es-MX" b="1" dirty="0"/>
              <a:t>Producto</a:t>
            </a:r>
            <a:endParaRPr lang="en-US" b="1" dirty="0"/>
          </a:p>
        </p:txBody>
      </p:sp>
      <p:sp>
        <p:nvSpPr>
          <p:cNvPr id="48" name="CuadroTexto 47"/>
          <p:cNvSpPr txBox="1"/>
          <p:nvPr/>
        </p:nvSpPr>
        <p:spPr>
          <a:xfrm flipH="1">
            <a:off x="621838" y="1866987"/>
            <a:ext cx="6321221" cy="369332"/>
          </a:xfrm>
          <a:prstGeom prst="rect">
            <a:avLst/>
          </a:prstGeom>
          <a:noFill/>
        </p:spPr>
        <p:txBody>
          <a:bodyPr wrap="square" rtlCol="0">
            <a:spAutoFit/>
          </a:bodyPr>
          <a:lstStyle/>
          <a:p>
            <a:r>
              <a:rPr lang="es-MX" b="1" dirty="0"/>
              <a:t>En esta sección encontraras la lista de productos cargados.</a:t>
            </a:r>
            <a:endParaRPr lang="en-US" b="1" dirty="0"/>
          </a:p>
        </p:txBody>
      </p:sp>
      <p:sp>
        <p:nvSpPr>
          <p:cNvPr id="50" name="CuadroTexto 49"/>
          <p:cNvSpPr txBox="1"/>
          <p:nvPr/>
        </p:nvSpPr>
        <p:spPr>
          <a:xfrm flipH="1">
            <a:off x="774883" y="2555615"/>
            <a:ext cx="3189421" cy="646331"/>
          </a:xfrm>
          <a:prstGeom prst="rect">
            <a:avLst/>
          </a:prstGeom>
          <a:noFill/>
        </p:spPr>
        <p:txBody>
          <a:bodyPr wrap="square" rtlCol="0">
            <a:spAutoFit/>
          </a:bodyPr>
          <a:lstStyle/>
          <a:p>
            <a:r>
              <a:rPr lang="es-MX" b="1" dirty="0"/>
              <a:t>Nombre del producto </a:t>
            </a:r>
          </a:p>
          <a:p>
            <a:endParaRPr lang="es-MX" b="1" dirty="0"/>
          </a:p>
        </p:txBody>
      </p:sp>
      <p:sp>
        <p:nvSpPr>
          <p:cNvPr id="5" name="Rectángulo 4"/>
          <p:cNvSpPr/>
          <p:nvPr/>
        </p:nvSpPr>
        <p:spPr>
          <a:xfrm>
            <a:off x="774881" y="2883761"/>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flipH="1">
            <a:off x="6040196" y="2486284"/>
            <a:ext cx="3189421" cy="646331"/>
          </a:xfrm>
          <a:prstGeom prst="rect">
            <a:avLst/>
          </a:prstGeom>
          <a:noFill/>
        </p:spPr>
        <p:txBody>
          <a:bodyPr wrap="square" rtlCol="0">
            <a:spAutoFit/>
          </a:bodyPr>
          <a:lstStyle/>
          <a:p>
            <a:r>
              <a:rPr lang="es-MX" b="1" dirty="0"/>
              <a:t>Proveedor</a:t>
            </a:r>
          </a:p>
          <a:p>
            <a:endParaRPr lang="es-MX" b="1" dirty="0"/>
          </a:p>
        </p:txBody>
      </p:sp>
      <p:sp>
        <p:nvSpPr>
          <p:cNvPr id="29" name="CuadroTexto 28"/>
          <p:cNvSpPr txBox="1"/>
          <p:nvPr/>
        </p:nvSpPr>
        <p:spPr>
          <a:xfrm flipH="1">
            <a:off x="3486403" y="2523707"/>
            <a:ext cx="3189421" cy="646331"/>
          </a:xfrm>
          <a:prstGeom prst="rect">
            <a:avLst/>
          </a:prstGeom>
          <a:noFill/>
        </p:spPr>
        <p:txBody>
          <a:bodyPr wrap="square" rtlCol="0">
            <a:spAutoFit/>
          </a:bodyPr>
          <a:lstStyle/>
          <a:p>
            <a:r>
              <a:rPr lang="es-MX" b="1" dirty="0"/>
              <a:t>Precio</a:t>
            </a:r>
          </a:p>
          <a:p>
            <a:endParaRPr lang="es-MX" b="1" dirty="0"/>
          </a:p>
        </p:txBody>
      </p:sp>
      <p:sp>
        <p:nvSpPr>
          <p:cNvPr id="30" name="Rectángulo 29"/>
          <p:cNvSpPr/>
          <p:nvPr/>
        </p:nvSpPr>
        <p:spPr>
          <a:xfrm>
            <a:off x="3452535" y="2893905"/>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ángulo 35"/>
          <p:cNvSpPr/>
          <p:nvPr/>
        </p:nvSpPr>
        <p:spPr>
          <a:xfrm>
            <a:off x="10146682" y="2464604"/>
            <a:ext cx="1233377" cy="12513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adroTexto 39"/>
          <p:cNvSpPr txBox="1"/>
          <p:nvPr/>
        </p:nvSpPr>
        <p:spPr>
          <a:xfrm flipH="1">
            <a:off x="6027641" y="1424262"/>
            <a:ext cx="2584739" cy="369332"/>
          </a:xfrm>
          <a:prstGeom prst="rect">
            <a:avLst/>
          </a:prstGeom>
          <a:noFill/>
          <a:ln>
            <a:solidFill>
              <a:schemeClr val="accent1"/>
            </a:solidFill>
          </a:ln>
        </p:spPr>
        <p:txBody>
          <a:bodyPr wrap="square" rtlCol="0">
            <a:spAutoFit/>
          </a:bodyPr>
          <a:lstStyle/>
          <a:p>
            <a:r>
              <a:rPr lang="es-MX" b="1" dirty="0"/>
              <a:t>Ingresar nuevo producto</a:t>
            </a:r>
            <a:endParaRPr lang="en-US" b="1" dirty="0"/>
          </a:p>
        </p:txBody>
      </p:sp>
      <p:sp>
        <p:nvSpPr>
          <p:cNvPr id="43" name="Rectángulo 42"/>
          <p:cNvSpPr/>
          <p:nvPr/>
        </p:nvSpPr>
        <p:spPr>
          <a:xfrm>
            <a:off x="6056712" y="2874851"/>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a:blip r:embed="rId3"/>
          <a:stretch>
            <a:fillRect/>
          </a:stretch>
        </p:blipFill>
        <p:spPr>
          <a:xfrm>
            <a:off x="8627022" y="2631391"/>
            <a:ext cx="583386" cy="583386"/>
          </a:xfrm>
          <a:prstGeom prst="rect">
            <a:avLst/>
          </a:prstGeom>
        </p:spPr>
      </p:pic>
      <p:sp>
        <p:nvSpPr>
          <p:cNvPr id="45" name="Rectángulo 44"/>
          <p:cNvSpPr/>
          <p:nvPr/>
        </p:nvSpPr>
        <p:spPr>
          <a:xfrm>
            <a:off x="743172" y="4363356"/>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ángulo 48"/>
          <p:cNvSpPr/>
          <p:nvPr/>
        </p:nvSpPr>
        <p:spPr>
          <a:xfrm>
            <a:off x="3420826" y="4373500"/>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ángulo 50"/>
          <p:cNvSpPr/>
          <p:nvPr/>
        </p:nvSpPr>
        <p:spPr>
          <a:xfrm>
            <a:off x="10114973" y="3944199"/>
            <a:ext cx="1233377" cy="12513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ángulo 51"/>
          <p:cNvSpPr/>
          <p:nvPr/>
        </p:nvSpPr>
        <p:spPr>
          <a:xfrm>
            <a:off x="6025003" y="4354446"/>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n 52"/>
          <p:cNvPicPr>
            <a:picLocks noChangeAspect="1"/>
          </p:cNvPicPr>
          <p:nvPr/>
        </p:nvPicPr>
        <p:blipFill>
          <a:blip r:embed="rId3"/>
          <a:stretch>
            <a:fillRect/>
          </a:stretch>
        </p:blipFill>
        <p:spPr>
          <a:xfrm>
            <a:off x="8595313" y="4110986"/>
            <a:ext cx="583386" cy="583386"/>
          </a:xfrm>
          <a:prstGeom prst="rect">
            <a:avLst/>
          </a:prstGeom>
        </p:spPr>
      </p:pic>
    </p:spTree>
    <p:extLst>
      <p:ext uri="{BB962C8B-B14F-4D97-AF65-F5344CB8AC3E}">
        <p14:creationId xmlns:p14="http://schemas.microsoft.com/office/powerpoint/2010/main" val="1371708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60991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41906" cy="307777"/>
          </a:xfrm>
          <a:prstGeom prst="rect">
            <a:avLst/>
          </a:prstGeom>
          <a:noFill/>
        </p:spPr>
        <p:txBody>
          <a:bodyPr wrap="none" rtlCol="0">
            <a:spAutoFit/>
          </a:bodyPr>
          <a:lstStyle/>
          <a:p>
            <a:r>
              <a:rPr lang="es-MX" sz="1400" dirty="0"/>
              <a:t>Zona privada / Reportes </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lamada rectangular redondeada 27"/>
          <p:cNvSpPr/>
          <p:nvPr/>
        </p:nvSpPr>
        <p:spPr>
          <a:xfrm>
            <a:off x="8984512" y="664459"/>
            <a:ext cx="2599032" cy="1706028"/>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 </a:t>
            </a:r>
            <a:r>
              <a:rPr lang="es-MX" sz="1600" dirty="0" err="1"/>
              <a:t>reportería</a:t>
            </a:r>
            <a:r>
              <a:rPr lang="es-MX" sz="1600" dirty="0"/>
              <a:t> debe ser de selección por el usuario, debemos darle las variables para que pueda conjugar las mismas, en base a ello se debe generar el reporte.</a:t>
            </a:r>
          </a:p>
        </p:txBody>
      </p:sp>
      <p:pic>
        <p:nvPicPr>
          <p:cNvPr id="38" name="Imagen 37"/>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9229617" y="5646385"/>
            <a:ext cx="2104688" cy="503980"/>
          </a:xfrm>
          <a:prstGeom prst="rect">
            <a:avLst/>
          </a:prstGeom>
        </p:spPr>
      </p:pic>
      <p:sp>
        <p:nvSpPr>
          <p:cNvPr id="39" name="CuadroTexto 38"/>
          <p:cNvSpPr txBox="1"/>
          <p:nvPr/>
        </p:nvSpPr>
        <p:spPr>
          <a:xfrm>
            <a:off x="9539763" y="5714735"/>
            <a:ext cx="1150962" cy="338554"/>
          </a:xfrm>
          <a:prstGeom prst="rect">
            <a:avLst/>
          </a:prstGeom>
          <a:solidFill>
            <a:srgbClr val="FF4F4F"/>
          </a:solidFill>
        </p:spPr>
        <p:txBody>
          <a:bodyPr wrap="square" rtlCol="0">
            <a:spAutoFit/>
          </a:bodyPr>
          <a:lstStyle/>
          <a:p>
            <a:r>
              <a:rPr lang="es-MX" sz="1600" dirty="0">
                <a:solidFill>
                  <a:schemeClr val="bg1"/>
                </a:solidFill>
              </a:rPr>
              <a:t>Cargar</a:t>
            </a:r>
            <a:endParaRPr lang="en-US" sz="1600" dirty="0">
              <a:solidFill>
                <a:schemeClr val="bg1"/>
              </a:solidFill>
            </a:endParaRPr>
          </a:p>
        </p:txBody>
      </p:sp>
      <p:sp>
        <p:nvSpPr>
          <p:cNvPr id="42" name="CuadroTexto 41"/>
          <p:cNvSpPr txBox="1"/>
          <p:nvPr/>
        </p:nvSpPr>
        <p:spPr>
          <a:xfrm flipH="1">
            <a:off x="621839" y="1411783"/>
            <a:ext cx="2115820" cy="369332"/>
          </a:xfrm>
          <a:prstGeom prst="rect">
            <a:avLst/>
          </a:prstGeom>
          <a:noFill/>
        </p:spPr>
        <p:txBody>
          <a:bodyPr wrap="square" rtlCol="0">
            <a:spAutoFit/>
          </a:bodyPr>
          <a:lstStyle/>
          <a:p>
            <a:r>
              <a:rPr lang="es-MX" b="1" dirty="0"/>
              <a:t>Producto</a:t>
            </a:r>
            <a:endParaRPr lang="en-US" b="1" dirty="0"/>
          </a:p>
        </p:txBody>
      </p:sp>
      <p:sp>
        <p:nvSpPr>
          <p:cNvPr id="48" name="CuadroTexto 47"/>
          <p:cNvSpPr txBox="1"/>
          <p:nvPr/>
        </p:nvSpPr>
        <p:spPr>
          <a:xfrm flipH="1">
            <a:off x="621838" y="1866987"/>
            <a:ext cx="6321221" cy="369332"/>
          </a:xfrm>
          <a:prstGeom prst="rect">
            <a:avLst/>
          </a:prstGeom>
          <a:noFill/>
        </p:spPr>
        <p:txBody>
          <a:bodyPr wrap="square" rtlCol="0">
            <a:spAutoFit/>
          </a:bodyPr>
          <a:lstStyle/>
          <a:p>
            <a:r>
              <a:rPr lang="es-MX" b="1" dirty="0"/>
              <a:t>Esta esta sección podrás cargar tus productos</a:t>
            </a:r>
            <a:endParaRPr lang="en-US" b="1" dirty="0"/>
          </a:p>
        </p:txBody>
      </p:sp>
      <p:sp>
        <p:nvSpPr>
          <p:cNvPr id="50" name="CuadroTexto 49"/>
          <p:cNvSpPr txBox="1"/>
          <p:nvPr/>
        </p:nvSpPr>
        <p:spPr>
          <a:xfrm flipH="1">
            <a:off x="774883" y="2991552"/>
            <a:ext cx="3189421" cy="646331"/>
          </a:xfrm>
          <a:prstGeom prst="rect">
            <a:avLst/>
          </a:prstGeom>
          <a:noFill/>
        </p:spPr>
        <p:txBody>
          <a:bodyPr wrap="square" rtlCol="0">
            <a:spAutoFit/>
          </a:bodyPr>
          <a:lstStyle/>
          <a:p>
            <a:r>
              <a:rPr lang="es-MX" b="1" dirty="0"/>
              <a:t>Nombre del producto </a:t>
            </a:r>
          </a:p>
          <a:p>
            <a:endParaRPr lang="es-MX" b="1" dirty="0"/>
          </a:p>
        </p:txBody>
      </p:sp>
      <p:sp>
        <p:nvSpPr>
          <p:cNvPr id="5" name="Rectángulo 4"/>
          <p:cNvSpPr/>
          <p:nvPr/>
        </p:nvSpPr>
        <p:spPr>
          <a:xfrm>
            <a:off x="3242286" y="3023608"/>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adroTexto 21"/>
          <p:cNvSpPr txBox="1"/>
          <p:nvPr/>
        </p:nvSpPr>
        <p:spPr>
          <a:xfrm flipH="1">
            <a:off x="774883" y="3637883"/>
            <a:ext cx="3189421" cy="646331"/>
          </a:xfrm>
          <a:prstGeom prst="rect">
            <a:avLst/>
          </a:prstGeom>
          <a:noFill/>
        </p:spPr>
        <p:txBody>
          <a:bodyPr wrap="square" rtlCol="0">
            <a:spAutoFit/>
          </a:bodyPr>
          <a:lstStyle/>
          <a:p>
            <a:r>
              <a:rPr lang="es-MX" b="1" dirty="0"/>
              <a:t>Descripción corta</a:t>
            </a:r>
          </a:p>
          <a:p>
            <a:endParaRPr lang="es-MX" b="1" dirty="0"/>
          </a:p>
        </p:txBody>
      </p:sp>
      <p:sp>
        <p:nvSpPr>
          <p:cNvPr id="23" name="Rectángulo 22"/>
          <p:cNvSpPr/>
          <p:nvPr/>
        </p:nvSpPr>
        <p:spPr>
          <a:xfrm>
            <a:off x="3242286" y="3659624"/>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flipH="1">
            <a:off x="774883" y="4235980"/>
            <a:ext cx="3189421" cy="646331"/>
          </a:xfrm>
          <a:prstGeom prst="rect">
            <a:avLst/>
          </a:prstGeom>
          <a:noFill/>
        </p:spPr>
        <p:txBody>
          <a:bodyPr wrap="square" rtlCol="0">
            <a:spAutoFit/>
          </a:bodyPr>
          <a:lstStyle/>
          <a:p>
            <a:r>
              <a:rPr lang="es-MX" b="1" dirty="0"/>
              <a:t>Descripción larga</a:t>
            </a:r>
          </a:p>
          <a:p>
            <a:endParaRPr lang="es-MX" b="1" dirty="0"/>
          </a:p>
        </p:txBody>
      </p:sp>
      <p:sp>
        <p:nvSpPr>
          <p:cNvPr id="26" name="Rectángulo 25"/>
          <p:cNvSpPr/>
          <p:nvPr/>
        </p:nvSpPr>
        <p:spPr>
          <a:xfrm>
            <a:off x="3242286" y="4268036"/>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adroTexto 28"/>
          <p:cNvSpPr txBox="1"/>
          <p:nvPr/>
        </p:nvSpPr>
        <p:spPr>
          <a:xfrm flipH="1">
            <a:off x="774883" y="4818514"/>
            <a:ext cx="3189421" cy="646331"/>
          </a:xfrm>
          <a:prstGeom prst="rect">
            <a:avLst/>
          </a:prstGeom>
          <a:noFill/>
        </p:spPr>
        <p:txBody>
          <a:bodyPr wrap="square" rtlCol="0">
            <a:spAutoFit/>
          </a:bodyPr>
          <a:lstStyle/>
          <a:p>
            <a:r>
              <a:rPr lang="es-MX" b="1" dirty="0"/>
              <a:t>Precio</a:t>
            </a:r>
          </a:p>
          <a:p>
            <a:endParaRPr lang="es-MX" b="1" dirty="0"/>
          </a:p>
        </p:txBody>
      </p:sp>
      <p:sp>
        <p:nvSpPr>
          <p:cNvPr id="30" name="Rectángulo 29"/>
          <p:cNvSpPr/>
          <p:nvPr/>
        </p:nvSpPr>
        <p:spPr>
          <a:xfrm>
            <a:off x="3242286" y="4840255"/>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adroTexto 30"/>
          <p:cNvSpPr txBox="1"/>
          <p:nvPr/>
        </p:nvSpPr>
        <p:spPr>
          <a:xfrm flipH="1">
            <a:off x="796953" y="5406459"/>
            <a:ext cx="3189421" cy="646331"/>
          </a:xfrm>
          <a:prstGeom prst="rect">
            <a:avLst/>
          </a:prstGeom>
          <a:noFill/>
        </p:spPr>
        <p:txBody>
          <a:bodyPr wrap="square" rtlCol="0">
            <a:spAutoFit/>
          </a:bodyPr>
          <a:lstStyle/>
          <a:p>
            <a:r>
              <a:rPr lang="es-MX" b="1" dirty="0"/>
              <a:t>Precio con descuento</a:t>
            </a:r>
          </a:p>
          <a:p>
            <a:endParaRPr lang="es-MX" b="1" dirty="0"/>
          </a:p>
        </p:txBody>
      </p:sp>
      <p:sp>
        <p:nvSpPr>
          <p:cNvPr id="32" name="Rectángulo 31"/>
          <p:cNvSpPr/>
          <p:nvPr/>
        </p:nvSpPr>
        <p:spPr>
          <a:xfrm>
            <a:off x="3264356" y="5428200"/>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adroTexto 32"/>
          <p:cNvSpPr txBox="1"/>
          <p:nvPr/>
        </p:nvSpPr>
        <p:spPr>
          <a:xfrm flipH="1">
            <a:off x="801676" y="5939971"/>
            <a:ext cx="3189421" cy="646331"/>
          </a:xfrm>
          <a:prstGeom prst="rect">
            <a:avLst/>
          </a:prstGeom>
          <a:noFill/>
        </p:spPr>
        <p:txBody>
          <a:bodyPr wrap="square" rtlCol="0">
            <a:spAutoFit/>
          </a:bodyPr>
          <a:lstStyle/>
          <a:p>
            <a:r>
              <a:rPr lang="es-MX" b="1" dirty="0"/>
              <a:t>% de descuento</a:t>
            </a:r>
          </a:p>
          <a:p>
            <a:endParaRPr lang="es-MX" b="1" dirty="0"/>
          </a:p>
        </p:txBody>
      </p:sp>
      <p:sp>
        <p:nvSpPr>
          <p:cNvPr id="34" name="Rectángulo 33"/>
          <p:cNvSpPr/>
          <p:nvPr/>
        </p:nvSpPr>
        <p:spPr>
          <a:xfrm>
            <a:off x="3269079" y="5897915"/>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adroTexto 34"/>
          <p:cNvSpPr txBox="1"/>
          <p:nvPr/>
        </p:nvSpPr>
        <p:spPr>
          <a:xfrm flipH="1">
            <a:off x="6483212" y="2541004"/>
            <a:ext cx="1365249" cy="646331"/>
          </a:xfrm>
          <a:prstGeom prst="rect">
            <a:avLst/>
          </a:prstGeom>
          <a:noFill/>
        </p:spPr>
        <p:txBody>
          <a:bodyPr wrap="square" rtlCol="0">
            <a:spAutoFit/>
          </a:bodyPr>
          <a:lstStyle/>
          <a:p>
            <a:r>
              <a:rPr lang="es-MX" b="1" dirty="0"/>
              <a:t>Imagen</a:t>
            </a:r>
          </a:p>
          <a:p>
            <a:endParaRPr lang="es-MX" b="1" dirty="0"/>
          </a:p>
        </p:txBody>
      </p:sp>
      <p:sp>
        <p:nvSpPr>
          <p:cNvPr id="36" name="Rectángulo 35"/>
          <p:cNvSpPr/>
          <p:nvPr/>
        </p:nvSpPr>
        <p:spPr>
          <a:xfrm>
            <a:off x="7736315" y="2583648"/>
            <a:ext cx="3597992" cy="22933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adroTexto 36"/>
          <p:cNvSpPr txBox="1"/>
          <p:nvPr/>
        </p:nvSpPr>
        <p:spPr>
          <a:xfrm flipH="1">
            <a:off x="8240232" y="3187335"/>
            <a:ext cx="3094073" cy="646331"/>
          </a:xfrm>
          <a:prstGeom prst="rect">
            <a:avLst/>
          </a:prstGeom>
          <a:noFill/>
        </p:spPr>
        <p:txBody>
          <a:bodyPr wrap="square" rtlCol="0">
            <a:spAutoFit/>
          </a:bodyPr>
          <a:lstStyle/>
          <a:p>
            <a:r>
              <a:rPr lang="es-MX" b="1" dirty="0" err="1"/>
              <a:t>Arratre</a:t>
            </a:r>
            <a:r>
              <a:rPr lang="es-MX" b="1" dirty="0"/>
              <a:t> o cargue la imagen</a:t>
            </a:r>
          </a:p>
          <a:p>
            <a:r>
              <a:rPr lang="es-MX" b="1" dirty="0"/>
              <a:t>Cargar desde tu ordenador</a:t>
            </a:r>
          </a:p>
        </p:txBody>
      </p:sp>
      <p:sp>
        <p:nvSpPr>
          <p:cNvPr id="40" name="CuadroTexto 39"/>
          <p:cNvSpPr txBox="1"/>
          <p:nvPr/>
        </p:nvSpPr>
        <p:spPr>
          <a:xfrm flipH="1">
            <a:off x="6027641" y="1424262"/>
            <a:ext cx="2584739" cy="369332"/>
          </a:xfrm>
          <a:prstGeom prst="rect">
            <a:avLst/>
          </a:prstGeom>
          <a:noFill/>
          <a:ln>
            <a:solidFill>
              <a:schemeClr val="accent1"/>
            </a:solidFill>
          </a:ln>
        </p:spPr>
        <p:txBody>
          <a:bodyPr wrap="square" rtlCol="0">
            <a:spAutoFit/>
          </a:bodyPr>
          <a:lstStyle/>
          <a:p>
            <a:r>
              <a:rPr lang="es-MX" b="1" dirty="0"/>
              <a:t>Ingresar nuevo producto</a:t>
            </a:r>
            <a:endParaRPr lang="en-US" b="1" dirty="0"/>
          </a:p>
        </p:txBody>
      </p:sp>
      <p:sp>
        <p:nvSpPr>
          <p:cNvPr id="51" name="CuadroTexto 50"/>
          <p:cNvSpPr txBox="1"/>
          <p:nvPr/>
        </p:nvSpPr>
        <p:spPr>
          <a:xfrm flipH="1">
            <a:off x="7490690" y="314037"/>
            <a:ext cx="4411021" cy="307777"/>
          </a:xfrm>
          <a:prstGeom prst="rect">
            <a:avLst/>
          </a:prstGeom>
          <a:noFill/>
        </p:spPr>
        <p:txBody>
          <a:bodyPr wrap="square" rtlCol="0">
            <a:spAutoFit/>
          </a:bodyPr>
          <a:lstStyle/>
          <a:p>
            <a:r>
              <a:rPr lang="es-MX" sz="1400" dirty="0"/>
              <a:t>Solicitudes |  Clientes |  Acceso | </a:t>
            </a:r>
            <a:r>
              <a:rPr lang="es-MX" sz="1400" b="1" dirty="0"/>
              <a:t>Productos</a:t>
            </a:r>
            <a:r>
              <a:rPr lang="es-MX" sz="1400" dirty="0"/>
              <a:t> | Reportes</a:t>
            </a:r>
            <a:endParaRPr lang="en-US" sz="1400" dirty="0"/>
          </a:p>
        </p:txBody>
      </p:sp>
      <p:sp>
        <p:nvSpPr>
          <p:cNvPr id="52" name="Rectángulo 51"/>
          <p:cNvSpPr/>
          <p:nvPr/>
        </p:nvSpPr>
        <p:spPr>
          <a:xfrm>
            <a:off x="3242286" y="2378519"/>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adroTexto 52"/>
          <p:cNvSpPr txBox="1"/>
          <p:nvPr/>
        </p:nvSpPr>
        <p:spPr>
          <a:xfrm flipH="1">
            <a:off x="801676" y="2369338"/>
            <a:ext cx="3189421" cy="646331"/>
          </a:xfrm>
          <a:prstGeom prst="rect">
            <a:avLst/>
          </a:prstGeom>
          <a:noFill/>
        </p:spPr>
        <p:txBody>
          <a:bodyPr wrap="square" rtlCol="0">
            <a:spAutoFit/>
          </a:bodyPr>
          <a:lstStyle/>
          <a:p>
            <a:r>
              <a:rPr lang="es-MX" b="1" dirty="0"/>
              <a:t>ID Comercio</a:t>
            </a:r>
          </a:p>
          <a:p>
            <a:endParaRPr lang="es-MX" b="1" dirty="0"/>
          </a:p>
        </p:txBody>
      </p:sp>
    </p:spTree>
    <p:extLst>
      <p:ext uri="{BB962C8B-B14F-4D97-AF65-F5344CB8AC3E}">
        <p14:creationId xmlns:p14="http://schemas.microsoft.com/office/powerpoint/2010/main" val="308258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5" y="6115502"/>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4"/>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45E835AC-A255-6D5C-8B30-6812C412D9DC}"/>
              </a:ext>
            </a:extLst>
          </p:cNvPr>
          <p:cNvPicPr>
            <a:picLocks noChangeAspect="1"/>
          </p:cNvPicPr>
          <p:nvPr/>
        </p:nvPicPr>
        <p:blipFill>
          <a:blip r:embed="rId2"/>
          <a:stretch>
            <a:fillRect/>
          </a:stretch>
        </p:blipFill>
        <p:spPr>
          <a:xfrm>
            <a:off x="11392022" y="6107296"/>
            <a:ext cx="586444" cy="619979"/>
          </a:xfrm>
          <a:prstGeom prst="rect">
            <a:avLst/>
          </a:prstGeom>
        </p:spPr>
      </p:pic>
      <p:sp>
        <p:nvSpPr>
          <p:cNvPr id="9" name="CuadroTexto 8">
            <a:extLst>
              <a:ext uri="{FF2B5EF4-FFF2-40B4-BE49-F238E27FC236}">
                <a16:creationId xmlns:a16="http://schemas.microsoft.com/office/drawing/2014/main" id="{693C0A28-5D81-2BE4-ACBF-DDA8330BF5B2}"/>
              </a:ext>
            </a:extLst>
          </p:cNvPr>
          <p:cNvSpPr txBox="1"/>
          <p:nvPr/>
        </p:nvSpPr>
        <p:spPr>
          <a:xfrm>
            <a:off x="9901101" y="6285060"/>
            <a:ext cx="2150524" cy="336165"/>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1443" dirty="0">
                <a:solidFill>
                  <a:schemeClr val="tx2"/>
                </a:solidFill>
                <a:latin typeface="+mj-lt"/>
                <a:ea typeface="+mj-ea"/>
                <a:cs typeface="+mj-cs"/>
              </a:rPr>
              <a:t>Florerías </a:t>
            </a:r>
            <a:r>
              <a:rPr lang="en-US" sz="1443" dirty="0" err="1">
                <a:solidFill>
                  <a:schemeClr val="tx2"/>
                </a:solidFill>
                <a:latin typeface="+mj-lt"/>
                <a:ea typeface="+mj-ea"/>
                <a:cs typeface="+mj-cs"/>
              </a:rPr>
              <a:t>en</a:t>
            </a:r>
            <a:r>
              <a:rPr lang="en-US" sz="1443" dirty="0">
                <a:solidFill>
                  <a:schemeClr val="tx2"/>
                </a:solidFill>
                <a:latin typeface="+mj-lt"/>
                <a:ea typeface="+mj-ea"/>
                <a:cs typeface="+mj-cs"/>
              </a:rPr>
              <a:t> Lima</a:t>
            </a:r>
            <a:endParaRPr lang="en-US" sz="1600" dirty="0">
              <a:solidFill>
                <a:schemeClr val="tx2"/>
              </a:solidFill>
              <a:latin typeface="+mj-lt"/>
              <a:ea typeface="+mj-ea"/>
              <a:cs typeface="+mj-cs"/>
            </a:endParaRPr>
          </a:p>
        </p:txBody>
      </p:sp>
      <p:sp>
        <p:nvSpPr>
          <p:cNvPr id="2" name="CuadroTexto 1">
            <a:extLst>
              <a:ext uri="{FF2B5EF4-FFF2-40B4-BE49-F238E27FC236}">
                <a16:creationId xmlns:a16="http://schemas.microsoft.com/office/drawing/2014/main" id="{EB4156C3-C14B-CA03-6730-9E39ACCDABA4}"/>
              </a:ext>
            </a:extLst>
          </p:cNvPr>
          <p:cNvSpPr txBox="1"/>
          <p:nvPr/>
        </p:nvSpPr>
        <p:spPr>
          <a:xfrm>
            <a:off x="1670670" y="288217"/>
            <a:ext cx="2949060" cy="440484"/>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2400" dirty="0">
                <a:solidFill>
                  <a:schemeClr val="tx2"/>
                </a:solidFill>
                <a:latin typeface="+mj-lt"/>
                <a:ea typeface="+mj-ea"/>
                <a:cs typeface="+mj-cs"/>
              </a:rPr>
              <a:t>Canales de </a:t>
            </a:r>
            <a:r>
              <a:rPr lang="en-US" sz="2400" dirty="0" err="1">
                <a:solidFill>
                  <a:schemeClr val="tx2"/>
                </a:solidFill>
                <a:latin typeface="+mj-lt"/>
                <a:ea typeface="+mj-ea"/>
                <a:cs typeface="+mj-cs"/>
              </a:rPr>
              <a:t>Venta</a:t>
            </a:r>
            <a:endParaRPr lang="en-US" sz="2800" dirty="0">
              <a:solidFill>
                <a:schemeClr val="tx2"/>
              </a:solidFill>
              <a:latin typeface="+mj-lt"/>
              <a:ea typeface="+mj-ea"/>
              <a:cs typeface="+mj-cs"/>
            </a:endParaRPr>
          </a:p>
        </p:txBody>
      </p:sp>
      <p:sp>
        <p:nvSpPr>
          <p:cNvPr id="5" name="CuadroTexto 4">
            <a:extLst>
              <a:ext uri="{FF2B5EF4-FFF2-40B4-BE49-F238E27FC236}">
                <a16:creationId xmlns:a16="http://schemas.microsoft.com/office/drawing/2014/main" id="{45B4A776-1C54-BBD1-7391-DA9A45A31A5A}"/>
              </a:ext>
            </a:extLst>
          </p:cNvPr>
          <p:cNvSpPr txBox="1"/>
          <p:nvPr/>
        </p:nvSpPr>
        <p:spPr>
          <a:xfrm>
            <a:off x="3592498" y="4253735"/>
            <a:ext cx="1312070" cy="1477328"/>
          </a:xfrm>
          <a:prstGeom prst="rect">
            <a:avLst/>
          </a:prstGeom>
          <a:noFill/>
        </p:spPr>
        <p:txBody>
          <a:bodyPr wrap="square">
            <a:spAutoFit/>
          </a:bodyPr>
          <a:lstStyle/>
          <a:p>
            <a:pPr algn="just"/>
            <a:r>
              <a:rPr lang="es-ES" sz="3600" dirty="0">
                <a:solidFill>
                  <a:srgbClr val="222222"/>
                </a:solidFill>
                <a:latin typeface="Poppins" panose="020B0502040204020203" pitchFamily="2" charset="0"/>
              </a:rPr>
              <a:t>Web</a:t>
            </a:r>
          </a:p>
          <a:p>
            <a:pPr algn="just"/>
            <a:endParaRPr lang="es-ES" sz="3600" dirty="0">
              <a:solidFill>
                <a:srgbClr val="222222"/>
              </a:solidFill>
              <a:latin typeface="Poppins" panose="020B0502040204020203" pitchFamily="2" charset="0"/>
            </a:endParaRPr>
          </a:p>
          <a:p>
            <a:pPr algn="just"/>
            <a:endParaRPr lang="es-ES" dirty="0">
              <a:solidFill>
                <a:srgbClr val="222222"/>
              </a:solidFill>
              <a:latin typeface="Poppins" panose="020B0502040204020203" pitchFamily="2" charset="0"/>
            </a:endParaRPr>
          </a:p>
        </p:txBody>
      </p:sp>
      <p:pic>
        <p:nvPicPr>
          <p:cNvPr id="4" name="Imagen 3">
            <a:extLst>
              <a:ext uri="{FF2B5EF4-FFF2-40B4-BE49-F238E27FC236}">
                <a16:creationId xmlns:a16="http://schemas.microsoft.com/office/drawing/2014/main" id="{08643D9A-C197-B32F-7FB3-FA284734F70C}"/>
              </a:ext>
            </a:extLst>
          </p:cNvPr>
          <p:cNvPicPr>
            <a:picLocks noChangeAspect="1"/>
          </p:cNvPicPr>
          <p:nvPr/>
        </p:nvPicPr>
        <p:blipFill>
          <a:blip r:embed="rId3"/>
          <a:stretch>
            <a:fillRect/>
          </a:stretch>
        </p:blipFill>
        <p:spPr>
          <a:xfrm>
            <a:off x="2357437" y="1836315"/>
            <a:ext cx="3609975" cy="2228850"/>
          </a:xfrm>
          <a:prstGeom prst="rect">
            <a:avLst/>
          </a:prstGeom>
        </p:spPr>
      </p:pic>
      <p:pic>
        <p:nvPicPr>
          <p:cNvPr id="7" name="Imagen 6">
            <a:extLst>
              <a:ext uri="{FF2B5EF4-FFF2-40B4-BE49-F238E27FC236}">
                <a16:creationId xmlns:a16="http://schemas.microsoft.com/office/drawing/2014/main" id="{CA0225A7-4A28-550B-F5E3-129A4A6126DB}"/>
              </a:ext>
            </a:extLst>
          </p:cNvPr>
          <p:cNvPicPr>
            <a:picLocks noChangeAspect="1"/>
          </p:cNvPicPr>
          <p:nvPr/>
        </p:nvPicPr>
        <p:blipFill>
          <a:blip r:embed="rId4"/>
          <a:stretch>
            <a:fillRect/>
          </a:stretch>
        </p:blipFill>
        <p:spPr>
          <a:xfrm>
            <a:off x="7394067" y="1827205"/>
            <a:ext cx="3181350" cy="2228850"/>
          </a:xfrm>
          <a:prstGeom prst="rect">
            <a:avLst/>
          </a:prstGeom>
        </p:spPr>
      </p:pic>
      <p:sp>
        <p:nvSpPr>
          <p:cNvPr id="11" name="CuadroTexto 10">
            <a:extLst>
              <a:ext uri="{FF2B5EF4-FFF2-40B4-BE49-F238E27FC236}">
                <a16:creationId xmlns:a16="http://schemas.microsoft.com/office/drawing/2014/main" id="{4EDAE6D0-7B17-D3BF-E1D8-9854D5A16F34}"/>
              </a:ext>
            </a:extLst>
          </p:cNvPr>
          <p:cNvSpPr txBox="1"/>
          <p:nvPr/>
        </p:nvSpPr>
        <p:spPr>
          <a:xfrm>
            <a:off x="7976344" y="4253736"/>
            <a:ext cx="2501122" cy="646331"/>
          </a:xfrm>
          <a:prstGeom prst="rect">
            <a:avLst/>
          </a:prstGeom>
          <a:noFill/>
        </p:spPr>
        <p:txBody>
          <a:bodyPr wrap="square">
            <a:spAutoFit/>
          </a:bodyPr>
          <a:lstStyle/>
          <a:p>
            <a:pPr algn="just"/>
            <a:r>
              <a:rPr lang="es-ES" sz="3600" dirty="0" err="1">
                <a:solidFill>
                  <a:srgbClr val="222222"/>
                </a:solidFill>
                <a:latin typeface="Poppins" panose="020B0502040204020203" pitchFamily="2" charset="0"/>
              </a:rPr>
              <a:t>WhatApp</a:t>
            </a:r>
            <a:endParaRPr lang="es-ES" sz="3600" dirty="0">
              <a:solidFill>
                <a:srgbClr val="222222"/>
              </a:solidFill>
              <a:latin typeface="Poppins" panose="020B0502040204020203" pitchFamily="2" charset="0"/>
            </a:endParaRPr>
          </a:p>
        </p:txBody>
      </p:sp>
    </p:spTree>
    <p:extLst>
      <p:ext uri="{BB962C8B-B14F-4D97-AF65-F5344CB8AC3E}">
        <p14:creationId xmlns:p14="http://schemas.microsoft.com/office/powerpoint/2010/main" val="2785549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60991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41906" cy="307777"/>
          </a:xfrm>
          <a:prstGeom prst="rect">
            <a:avLst/>
          </a:prstGeom>
          <a:noFill/>
        </p:spPr>
        <p:txBody>
          <a:bodyPr wrap="none" rtlCol="0">
            <a:spAutoFit/>
          </a:bodyPr>
          <a:lstStyle/>
          <a:p>
            <a:r>
              <a:rPr lang="es-MX" sz="1400" dirty="0"/>
              <a:t>Zona privada / Reportes </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lamada rectangular redondeada 27"/>
          <p:cNvSpPr/>
          <p:nvPr/>
        </p:nvSpPr>
        <p:spPr>
          <a:xfrm>
            <a:off x="8910082" y="872759"/>
            <a:ext cx="2673461" cy="1497727"/>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La </a:t>
            </a:r>
            <a:r>
              <a:rPr lang="es-MX" sz="1400" dirty="0" err="1"/>
              <a:t>reportería</a:t>
            </a:r>
            <a:r>
              <a:rPr lang="es-MX" sz="1400" dirty="0"/>
              <a:t> debe ser de selección por el usuario, debemos darle las variables para que pueda conjugar las mismas, en base a ello se debe generar el reporte.</a:t>
            </a:r>
          </a:p>
        </p:txBody>
      </p:sp>
      <p:pic>
        <p:nvPicPr>
          <p:cNvPr id="38" name="Imagen 37"/>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9229617" y="5646385"/>
            <a:ext cx="2104688" cy="503980"/>
          </a:xfrm>
          <a:prstGeom prst="rect">
            <a:avLst/>
          </a:prstGeom>
        </p:spPr>
      </p:pic>
      <p:sp>
        <p:nvSpPr>
          <p:cNvPr id="39" name="CuadroTexto 38"/>
          <p:cNvSpPr txBox="1"/>
          <p:nvPr/>
        </p:nvSpPr>
        <p:spPr>
          <a:xfrm>
            <a:off x="9539763" y="5714735"/>
            <a:ext cx="1150962" cy="338554"/>
          </a:xfrm>
          <a:prstGeom prst="rect">
            <a:avLst/>
          </a:prstGeom>
          <a:solidFill>
            <a:srgbClr val="FF4F4F"/>
          </a:solidFill>
        </p:spPr>
        <p:txBody>
          <a:bodyPr wrap="square" rtlCol="0">
            <a:spAutoFit/>
          </a:bodyPr>
          <a:lstStyle/>
          <a:p>
            <a:r>
              <a:rPr lang="es-MX" sz="1600" dirty="0">
                <a:solidFill>
                  <a:schemeClr val="bg1"/>
                </a:solidFill>
              </a:rPr>
              <a:t>Cargar</a:t>
            </a:r>
            <a:endParaRPr lang="en-US" sz="1600" dirty="0">
              <a:solidFill>
                <a:schemeClr val="bg1"/>
              </a:solidFill>
            </a:endParaRPr>
          </a:p>
        </p:txBody>
      </p:sp>
      <p:sp>
        <p:nvSpPr>
          <p:cNvPr id="42" name="CuadroTexto 41"/>
          <p:cNvSpPr txBox="1"/>
          <p:nvPr/>
        </p:nvSpPr>
        <p:spPr>
          <a:xfrm flipH="1">
            <a:off x="621839" y="1411783"/>
            <a:ext cx="2115820" cy="369332"/>
          </a:xfrm>
          <a:prstGeom prst="rect">
            <a:avLst/>
          </a:prstGeom>
          <a:noFill/>
        </p:spPr>
        <p:txBody>
          <a:bodyPr wrap="square" rtlCol="0">
            <a:spAutoFit/>
          </a:bodyPr>
          <a:lstStyle/>
          <a:p>
            <a:r>
              <a:rPr lang="es-MX" b="1" dirty="0"/>
              <a:t>Producto</a:t>
            </a:r>
            <a:endParaRPr lang="en-US" b="1" dirty="0"/>
          </a:p>
        </p:txBody>
      </p:sp>
      <p:sp>
        <p:nvSpPr>
          <p:cNvPr id="48" name="CuadroTexto 47"/>
          <p:cNvSpPr txBox="1"/>
          <p:nvPr/>
        </p:nvSpPr>
        <p:spPr>
          <a:xfrm flipH="1">
            <a:off x="621838" y="1866987"/>
            <a:ext cx="6321221" cy="369332"/>
          </a:xfrm>
          <a:prstGeom prst="rect">
            <a:avLst/>
          </a:prstGeom>
          <a:noFill/>
        </p:spPr>
        <p:txBody>
          <a:bodyPr wrap="square" rtlCol="0">
            <a:spAutoFit/>
          </a:bodyPr>
          <a:lstStyle/>
          <a:p>
            <a:r>
              <a:rPr lang="es-MX" b="1" dirty="0"/>
              <a:t>Esta esta sección podrás cargar tus productos</a:t>
            </a:r>
            <a:endParaRPr lang="en-US" b="1" dirty="0"/>
          </a:p>
        </p:txBody>
      </p:sp>
      <p:sp>
        <p:nvSpPr>
          <p:cNvPr id="50" name="CuadroTexto 49"/>
          <p:cNvSpPr txBox="1"/>
          <p:nvPr/>
        </p:nvSpPr>
        <p:spPr>
          <a:xfrm flipH="1">
            <a:off x="774883" y="2555615"/>
            <a:ext cx="3189421" cy="646331"/>
          </a:xfrm>
          <a:prstGeom prst="rect">
            <a:avLst/>
          </a:prstGeom>
          <a:noFill/>
        </p:spPr>
        <p:txBody>
          <a:bodyPr wrap="square" rtlCol="0">
            <a:spAutoFit/>
          </a:bodyPr>
          <a:lstStyle/>
          <a:p>
            <a:r>
              <a:rPr lang="es-MX" b="1" dirty="0"/>
              <a:t>Nombre del producto </a:t>
            </a:r>
          </a:p>
          <a:p>
            <a:endParaRPr lang="es-MX" b="1" dirty="0"/>
          </a:p>
        </p:txBody>
      </p:sp>
      <p:sp>
        <p:nvSpPr>
          <p:cNvPr id="5" name="Rectángulo 4"/>
          <p:cNvSpPr/>
          <p:nvPr/>
        </p:nvSpPr>
        <p:spPr>
          <a:xfrm>
            <a:off x="3242286" y="2587671"/>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adroTexto 21"/>
          <p:cNvSpPr txBox="1"/>
          <p:nvPr/>
        </p:nvSpPr>
        <p:spPr>
          <a:xfrm flipH="1">
            <a:off x="774883" y="3201946"/>
            <a:ext cx="3189421" cy="646331"/>
          </a:xfrm>
          <a:prstGeom prst="rect">
            <a:avLst/>
          </a:prstGeom>
          <a:noFill/>
        </p:spPr>
        <p:txBody>
          <a:bodyPr wrap="square" rtlCol="0">
            <a:spAutoFit/>
          </a:bodyPr>
          <a:lstStyle/>
          <a:p>
            <a:r>
              <a:rPr lang="es-MX" b="1" dirty="0"/>
              <a:t>Descripción corta</a:t>
            </a:r>
          </a:p>
          <a:p>
            <a:endParaRPr lang="es-MX" b="1" dirty="0"/>
          </a:p>
        </p:txBody>
      </p:sp>
      <p:sp>
        <p:nvSpPr>
          <p:cNvPr id="23" name="Rectángulo 22"/>
          <p:cNvSpPr/>
          <p:nvPr/>
        </p:nvSpPr>
        <p:spPr>
          <a:xfrm>
            <a:off x="3242286" y="3223687"/>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flipH="1">
            <a:off x="774883" y="3800043"/>
            <a:ext cx="3189421" cy="646331"/>
          </a:xfrm>
          <a:prstGeom prst="rect">
            <a:avLst/>
          </a:prstGeom>
          <a:noFill/>
        </p:spPr>
        <p:txBody>
          <a:bodyPr wrap="square" rtlCol="0">
            <a:spAutoFit/>
          </a:bodyPr>
          <a:lstStyle/>
          <a:p>
            <a:r>
              <a:rPr lang="es-MX" b="1" dirty="0"/>
              <a:t>Descripción larga</a:t>
            </a:r>
          </a:p>
          <a:p>
            <a:endParaRPr lang="es-MX" b="1" dirty="0"/>
          </a:p>
        </p:txBody>
      </p:sp>
      <p:sp>
        <p:nvSpPr>
          <p:cNvPr id="26" name="Rectángulo 25"/>
          <p:cNvSpPr/>
          <p:nvPr/>
        </p:nvSpPr>
        <p:spPr>
          <a:xfrm>
            <a:off x="3242286" y="3832099"/>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adroTexto 28"/>
          <p:cNvSpPr txBox="1"/>
          <p:nvPr/>
        </p:nvSpPr>
        <p:spPr>
          <a:xfrm flipH="1">
            <a:off x="774883" y="4382577"/>
            <a:ext cx="3189421" cy="646331"/>
          </a:xfrm>
          <a:prstGeom prst="rect">
            <a:avLst/>
          </a:prstGeom>
          <a:noFill/>
        </p:spPr>
        <p:txBody>
          <a:bodyPr wrap="square" rtlCol="0">
            <a:spAutoFit/>
          </a:bodyPr>
          <a:lstStyle/>
          <a:p>
            <a:r>
              <a:rPr lang="es-MX" b="1" dirty="0"/>
              <a:t>Precio</a:t>
            </a:r>
          </a:p>
          <a:p>
            <a:endParaRPr lang="es-MX" b="1" dirty="0"/>
          </a:p>
        </p:txBody>
      </p:sp>
      <p:sp>
        <p:nvSpPr>
          <p:cNvPr id="30" name="Rectángulo 29"/>
          <p:cNvSpPr/>
          <p:nvPr/>
        </p:nvSpPr>
        <p:spPr>
          <a:xfrm>
            <a:off x="3242286" y="4404318"/>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adroTexto 30"/>
          <p:cNvSpPr txBox="1"/>
          <p:nvPr/>
        </p:nvSpPr>
        <p:spPr>
          <a:xfrm flipH="1">
            <a:off x="796953" y="4970522"/>
            <a:ext cx="3189421" cy="646331"/>
          </a:xfrm>
          <a:prstGeom prst="rect">
            <a:avLst/>
          </a:prstGeom>
          <a:noFill/>
        </p:spPr>
        <p:txBody>
          <a:bodyPr wrap="square" rtlCol="0">
            <a:spAutoFit/>
          </a:bodyPr>
          <a:lstStyle/>
          <a:p>
            <a:r>
              <a:rPr lang="es-MX" b="1" dirty="0"/>
              <a:t>Precio con descuento</a:t>
            </a:r>
          </a:p>
          <a:p>
            <a:endParaRPr lang="es-MX" b="1" dirty="0"/>
          </a:p>
        </p:txBody>
      </p:sp>
      <p:sp>
        <p:nvSpPr>
          <p:cNvPr id="32" name="Rectángulo 31"/>
          <p:cNvSpPr/>
          <p:nvPr/>
        </p:nvSpPr>
        <p:spPr>
          <a:xfrm>
            <a:off x="3264356" y="4992263"/>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adroTexto 32"/>
          <p:cNvSpPr txBox="1"/>
          <p:nvPr/>
        </p:nvSpPr>
        <p:spPr>
          <a:xfrm flipH="1">
            <a:off x="801676" y="5504034"/>
            <a:ext cx="3189421" cy="646331"/>
          </a:xfrm>
          <a:prstGeom prst="rect">
            <a:avLst/>
          </a:prstGeom>
          <a:noFill/>
        </p:spPr>
        <p:txBody>
          <a:bodyPr wrap="square" rtlCol="0">
            <a:spAutoFit/>
          </a:bodyPr>
          <a:lstStyle/>
          <a:p>
            <a:r>
              <a:rPr lang="es-MX" b="1" dirty="0"/>
              <a:t>% de descuento</a:t>
            </a:r>
          </a:p>
          <a:p>
            <a:endParaRPr lang="es-MX" b="1" dirty="0"/>
          </a:p>
        </p:txBody>
      </p:sp>
      <p:sp>
        <p:nvSpPr>
          <p:cNvPr id="34" name="Rectángulo 33"/>
          <p:cNvSpPr/>
          <p:nvPr/>
        </p:nvSpPr>
        <p:spPr>
          <a:xfrm>
            <a:off x="3269079" y="5461978"/>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adroTexto 34"/>
          <p:cNvSpPr txBox="1"/>
          <p:nvPr/>
        </p:nvSpPr>
        <p:spPr>
          <a:xfrm flipH="1">
            <a:off x="6483212" y="2541004"/>
            <a:ext cx="1365249" cy="646331"/>
          </a:xfrm>
          <a:prstGeom prst="rect">
            <a:avLst/>
          </a:prstGeom>
          <a:noFill/>
        </p:spPr>
        <p:txBody>
          <a:bodyPr wrap="square" rtlCol="0">
            <a:spAutoFit/>
          </a:bodyPr>
          <a:lstStyle/>
          <a:p>
            <a:r>
              <a:rPr lang="es-MX" b="1" dirty="0"/>
              <a:t>Imagen</a:t>
            </a:r>
          </a:p>
          <a:p>
            <a:endParaRPr lang="es-MX" b="1" dirty="0"/>
          </a:p>
        </p:txBody>
      </p:sp>
      <p:sp>
        <p:nvSpPr>
          <p:cNvPr id="36" name="Rectángulo 35"/>
          <p:cNvSpPr/>
          <p:nvPr/>
        </p:nvSpPr>
        <p:spPr>
          <a:xfrm>
            <a:off x="7736315" y="2583648"/>
            <a:ext cx="3597992" cy="22933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adroTexto 36"/>
          <p:cNvSpPr txBox="1"/>
          <p:nvPr/>
        </p:nvSpPr>
        <p:spPr>
          <a:xfrm flipH="1">
            <a:off x="8240232" y="3187335"/>
            <a:ext cx="3094073" cy="646331"/>
          </a:xfrm>
          <a:prstGeom prst="rect">
            <a:avLst/>
          </a:prstGeom>
          <a:noFill/>
        </p:spPr>
        <p:txBody>
          <a:bodyPr wrap="square" rtlCol="0">
            <a:spAutoFit/>
          </a:bodyPr>
          <a:lstStyle/>
          <a:p>
            <a:r>
              <a:rPr lang="es-MX" b="1" dirty="0" err="1"/>
              <a:t>Arratre</a:t>
            </a:r>
            <a:r>
              <a:rPr lang="es-MX" b="1" dirty="0"/>
              <a:t> o cargue la imagen</a:t>
            </a:r>
          </a:p>
          <a:p>
            <a:r>
              <a:rPr lang="es-MX" b="1" dirty="0"/>
              <a:t>Cargar desde tu ordenador</a:t>
            </a:r>
          </a:p>
        </p:txBody>
      </p:sp>
      <p:sp>
        <p:nvSpPr>
          <p:cNvPr id="40" name="Rectángulo 39"/>
          <p:cNvSpPr/>
          <p:nvPr/>
        </p:nvSpPr>
        <p:spPr>
          <a:xfrm>
            <a:off x="3345067" y="2470779"/>
            <a:ext cx="5884550" cy="181739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adroTexto 42"/>
          <p:cNvSpPr txBox="1"/>
          <p:nvPr/>
        </p:nvSpPr>
        <p:spPr>
          <a:xfrm flipH="1">
            <a:off x="3889127" y="3275339"/>
            <a:ext cx="5020956" cy="646331"/>
          </a:xfrm>
          <a:prstGeom prst="rect">
            <a:avLst/>
          </a:prstGeom>
          <a:noFill/>
        </p:spPr>
        <p:txBody>
          <a:bodyPr wrap="square" rtlCol="0">
            <a:spAutoFit/>
          </a:bodyPr>
          <a:lstStyle/>
          <a:p>
            <a:r>
              <a:rPr lang="es-MX" b="1" dirty="0"/>
              <a:t>El producto ha sido registrado con el ID</a:t>
            </a:r>
          </a:p>
          <a:p>
            <a:endParaRPr lang="es-MX" b="1" dirty="0"/>
          </a:p>
        </p:txBody>
      </p:sp>
      <p:pic>
        <p:nvPicPr>
          <p:cNvPr id="44" name="Imagen 43"/>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7048381" y="3706854"/>
            <a:ext cx="2104688" cy="503980"/>
          </a:xfrm>
          <a:prstGeom prst="rect">
            <a:avLst/>
          </a:prstGeom>
        </p:spPr>
      </p:pic>
      <p:sp>
        <p:nvSpPr>
          <p:cNvPr id="45" name="CuadroTexto 44"/>
          <p:cNvSpPr txBox="1"/>
          <p:nvPr/>
        </p:nvSpPr>
        <p:spPr>
          <a:xfrm>
            <a:off x="7358527" y="3775204"/>
            <a:ext cx="1150962" cy="338554"/>
          </a:xfrm>
          <a:prstGeom prst="rect">
            <a:avLst/>
          </a:prstGeom>
          <a:solidFill>
            <a:srgbClr val="FF4F4F"/>
          </a:solidFill>
        </p:spPr>
        <p:txBody>
          <a:bodyPr wrap="square" rtlCol="0">
            <a:spAutoFit/>
          </a:bodyPr>
          <a:lstStyle/>
          <a:p>
            <a:r>
              <a:rPr lang="es-MX" sz="1600" dirty="0">
                <a:solidFill>
                  <a:schemeClr val="bg1"/>
                </a:solidFill>
              </a:rPr>
              <a:t>Cerrar</a:t>
            </a:r>
            <a:endParaRPr lang="en-US" sz="1600" dirty="0">
              <a:solidFill>
                <a:schemeClr val="bg1"/>
              </a:solidFill>
            </a:endParaRPr>
          </a:p>
        </p:txBody>
      </p:sp>
      <p:sp>
        <p:nvSpPr>
          <p:cNvPr id="46" name="CuadroTexto 45"/>
          <p:cNvSpPr txBox="1"/>
          <p:nvPr/>
        </p:nvSpPr>
        <p:spPr>
          <a:xfrm flipH="1">
            <a:off x="6027641" y="1424262"/>
            <a:ext cx="2584739" cy="369332"/>
          </a:xfrm>
          <a:prstGeom prst="rect">
            <a:avLst/>
          </a:prstGeom>
          <a:noFill/>
          <a:ln>
            <a:solidFill>
              <a:schemeClr val="accent1"/>
            </a:solidFill>
          </a:ln>
        </p:spPr>
        <p:txBody>
          <a:bodyPr wrap="square" rtlCol="0">
            <a:spAutoFit/>
          </a:bodyPr>
          <a:lstStyle/>
          <a:p>
            <a:r>
              <a:rPr lang="es-MX" b="1" dirty="0"/>
              <a:t>Ingresar nuevo producto</a:t>
            </a:r>
            <a:endParaRPr lang="en-US" b="1" dirty="0"/>
          </a:p>
        </p:txBody>
      </p:sp>
      <p:sp>
        <p:nvSpPr>
          <p:cNvPr id="47" name="CuadroTexto 46"/>
          <p:cNvSpPr txBox="1"/>
          <p:nvPr/>
        </p:nvSpPr>
        <p:spPr>
          <a:xfrm flipH="1">
            <a:off x="7490690" y="314037"/>
            <a:ext cx="4411021" cy="307777"/>
          </a:xfrm>
          <a:prstGeom prst="rect">
            <a:avLst/>
          </a:prstGeom>
          <a:noFill/>
        </p:spPr>
        <p:txBody>
          <a:bodyPr wrap="square" rtlCol="0">
            <a:spAutoFit/>
          </a:bodyPr>
          <a:lstStyle/>
          <a:p>
            <a:r>
              <a:rPr lang="es-MX" sz="1400" dirty="0"/>
              <a:t>Solicitudes |  Clientes |  Acceso | </a:t>
            </a:r>
            <a:r>
              <a:rPr lang="es-MX" sz="1400" b="1" dirty="0"/>
              <a:t>Productos</a:t>
            </a:r>
            <a:r>
              <a:rPr lang="es-MX" sz="1400" dirty="0"/>
              <a:t> | Reportes</a:t>
            </a:r>
            <a:endParaRPr lang="en-US" sz="1400" dirty="0"/>
          </a:p>
        </p:txBody>
      </p:sp>
    </p:spTree>
    <p:extLst>
      <p:ext uri="{BB962C8B-B14F-4D97-AF65-F5344CB8AC3E}">
        <p14:creationId xmlns:p14="http://schemas.microsoft.com/office/powerpoint/2010/main" val="3847949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r>
              <a:rPr lang="es-MX" dirty="0"/>
              <a:t>Zona privada socios</a:t>
            </a:r>
            <a:endParaRPr lang="en-US" dirty="0"/>
          </a:p>
        </p:txBody>
      </p:sp>
      <p:sp>
        <p:nvSpPr>
          <p:cNvPr id="4" name="Rectángulo 3"/>
          <p:cNvSpPr/>
          <p:nvPr/>
        </p:nvSpPr>
        <p:spPr>
          <a:xfrm>
            <a:off x="3048000" y="2828836"/>
            <a:ext cx="6096000" cy="1200329"/>
          </a:xfrm>
          <a:prstGeom prst="rect">
            <a:avLst/>
          </a:prstGeom>
        </p:spPr>
        <p:txBody>
          <a:bodyPr>
            <a:spAutoFit/>
          </a:bodyPr>
          <a:lstStyle/>
          <a:p>
            <a:pPr marL="342900" indent="-342900">
              <a:buFont typeface="+mj-lt"/>
              <a:buAutoNum type="arabicParenBoth"/>
            </a:pPr>
            <a:r>
              <a:rPr lang="es-MX" dirty="0"/>
              <a:t>Vista de Proveedores</a:t>
            </a:r>
          </a:p>
          <a:p>
            <a:pPr marL="800100" lvl="1" indent="-342900">
              <a:buFont typeface="+mj-lt"/>
              <a:buAutoNum type="alphaLcParenR"/>
            </a:pPr>
            <a:r>
              <a:rPr lang="es-MX" dirty="0"/>
              <a:t>Reporte de ventas</a:t>
            </a:r>
          </a:p>
          <a:p>
            <a:pPr marL="800100" lvl="1" indent="-342900">
              <a:buFont typeface="+mj-lt"/>
              <a:buAutoNum type="alphaLcParenR"/>
            </a:pPr>
            <a:r>
              <a:rPr lang="es-MX" dirty="0"/>
              <a:t>Gestión de Productos</a:t>
            </a:r>
          </a:p>
          <a:p>
            <a:pPr marL="800100" lvl="1" indent="-342900">
              <a:buFont typeface="+mj-lt"/>
              <a:buAutoNum type="alphaLcParenR"/>
            </a:pPr>
            <a:r>
              <a:rPr lang="es-MX" dirty="0"/>
              <a:t>Cambio de clave (próximo reléase)</a:t>
            </a:r>
          </a:p>
        </p:txBody>
      </p:sp>
    </p:spTree>
    <p:extLst>
      <p:ext uri="{BB962C8B-B14F-4D97-AF65-F5344CB8AC3E}">
        <p14:creationId xmlns:p14="http://schemas.microsoft.com/office/powerpoint/2010/main" val="2547401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9" name="CuadroTexto 8"/>
          <p:cNvSpPr txBox="1"/>
          <p:nvPr/>
        </p:nvSpPr>
        <p:spPr>
          <a:xfrm flipH="1">
            <a:off x="9862074" y="263199"/>
            <a:ext cx="3831769" cy="307777"/>
          </a:xfrm>
          <a:prstGeom prst="rect">
            <a:avLst/>
          </a:prstGeom>
          <a:noFill/>
        </p:spPr>
        <p:txBody>
          <a:bodyPr wrap="square" rtlCol="0">
            <a:spAutoFit/>
          </a:bodyPr>
          <a:lstStyle/>
          <a:p>
            <a:r>
              <a:rPr lang="es-MX" sz="1400" dirty="0"/>
              <a:t> Productos  | Reportes</a:t>
            </a:r>
            <a:endParaRPr lang="en-US" sz="1400" dirty="0"/>
          </a:p>
        </p:txBody>
      </p:sp>
      <p:sp>
        <p:nvSpPr>
          <p:cNvPr id="19" name="Rectángulo 18"/>
          <p:cNvSpPr/>
          <p:nvPr/>
        </p:nvSpPr>
        <p:spPr>
          <a:xfrm>
            <a:off x="444862" y="218542"/>
            <a:ext cx="11456851" cy="6570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674957" y="1045029"/>
            <a:ext cx="4005135" cy="369332"/>
          </a:xfrm>
          <a:prstGeom prst="rect">
            <a:avLst/>
          </a:prstGeom>
          <a:noFill/>
        </p:spPr>
        <p:txBody>
          <a:bodyPr wrap="none" rtlCol="0">
            <a:spAutoFit/>
          </a:bodyPr>
          <a:lstStyle/>
          <a:p>
            <a:r>
              <a:rPr lang="es-MX" dirty="0"/>
              <a:t>Hola @comercio, ¿que desea hacer hoy?</a:t>
            </a:r>
            <a:endParaRPr lang="en-US" dirty="0"/>
          </a:p>
        </p:txBody>
      </p:sp>
      <p:sp>
        <p:nvSpPr>
          <p:cNvPr id="31" name="CuadroTexto 30"/>
          <p:cNvSpPr txBox="1"/>
          <p:nvPr/>
        </p:nvSpPr>
        <p:spPr>
          <a:xfrm>
            <a:off x="674957" y="1753645"/>
            <a:ext cx="1271374" cy="369332"/>
          </a:xfrm>
          <a:prstGeom prst="rect">
            <a:avLst/>
          </a:prstGeom>
          <a:noFill/>
        </p:spPr>
        <p:txBody>
          <a:bodyPr wrap="none" rtlCol="0">
            <a:spAutoFit/>
          </a:bodyPr>
          <a:lstStyle/>
          <a:p>
            <a:r>
              <a:rPr lang="es-MX" dirty="0"/>
              <a:t>Indicadores</a:t>
            </a:r>
            <a:endParaRPr lang="en-US" dirty="0"/>
          </a:p>
        </p:txBody>
      </p:sp>
      <p:graphicFrame>
        <p:nvGraphicFramePr>
          <p:cNvPr id="4" name="Gráfico 3"/>
          <p:cNvGraphicFramePr/>
          <p:nvPr/>
        </p:nvGraphicFramePr>
        <p:xfrm>
          <a:off x="1037814" y="2911104"/>
          <a:ext cx="4542971" cy="30901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 name="Gráfico 31"/>
          <p:cNvGraphicFramePr/>
          <p:nvPr/>
        </p:nvGraphicFramePr>
        <p:xfrm>
          <a:off x="6676614" y="2936241"/>
          <a:ext cx="4542971" cy="3090110"/>
        </p:xfrm>
        <a:graphic>
          <a:graphicData uri="http://schemas.openxmlformats.org/drawingml/2006/chart">
            <c:chart xmlns:c="http://schemas.openxmlformats.org/drawingml/2006/chart" xmlns:r="http://schemas.openxmlformats.org/officeDocument/2006/relationships" r:id="rId3"/>
          </a:graphicData>
        </a:graphic>
      </p:graphicFrame>
      <p:cxnSp>
        <p:nvCxnSpPr>
          <p:cNvPr id="20" name="Conector recto 19"/>
          <p:cNvCxnSpPr/>
          <p:nvPr/>
        </p:nvCxnSpPr>
        <p:spPr>
          <a:xfrm>
            <a:off x="508449" y="1588532"/>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Llamada rectangular redondeada 32"/>
          <p:cNvSpPr/>
          <p:nvPr/>
        </p:nvSpPr>
        <p:spPr>
          <a:xfrm>
            <a:off x="7199087" y="1656014"/>
            <a:ext cx="4324492" cy="1034473"/>
          </a:xfrm>
          <a:prstGeom prst="wedgeRoundRectCallout">
            <a:avLst>
              <a:gd name="adj1" fmla="val -85441"/>
              <a:gd name="adj2" fmla="val 1028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Los indicadores deben mostrarse de forma automática y deben ser los del comercio que se ha </a:t>
            </a:r>
            <a:r>
              <a:rPr lang="es-MX" dirty="0" err="1"/>
              <a:t>logeado</a:t>
            </a:r>
            <a:r>
              <a:rPr lang="es-MX" dirty="0"/>
              <a:t>, debe tener una vista de los últimos 13 meses</a:t>
            </a:r>
            <a:endParaRPr lang="en-US" dirty="0"/>
          </a:p>
        </p:txBody>
      </p:sp>
      <p:sp>
        <p:nvSpPr>
          <p:cNvPr id="34" name="Llamada rectangular redondeada 33"/>
          <p:cNvSpPr/>
          <p:nvPr/>
        </p:nvSpPr>
        <p:spPr>
          <a:xfrm>
            <a:off x="7455643" y="763617"/>
            <a:ext cx="4322316" cy="691088"/>
          </a:xfrm>
          <a:prstGeom prst="wedgeRoundRectCallout">
            <a:avLst>
              <a:gd name="adj1" fmla="val -36556"/>
              <a:gd name="adj2" fmla="val -24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Esta vista debe mostrarse de forma automática después del </a:t>
            </a:r>
            <a:r>
              <a:rPr lang="es-MX" dirty="0" err="1"/>
              <a:t>logeo</a:t>
            </a:r>
            <a:r>
              <a:rPr lang="es-MX" dirty="0"/>
              <a:t>.</a:t>
            </a:r>
            <a:endParaRPr lang="en-US" dirty="0"/>
          </a:p>
        </p:txBody>
      </p:sp>
    </p:spTree>
    <p:extLst>
      <p:ext uri="{BB962C8B-B14F-4D97-AF65-F5344CB8AC3E}">
        <p14:creationId xmlns:p14="http://schemas.microsoft.com/office/powerpoint/2010/main" val="3136171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60991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41906" cy="307777"/>
          </a:xfrm>
          <a:prstGeom prst="rect">
            <a:avLst/>
          </a:prstGeom>
          <a:noFill/>
        </p:spPr>
        <p:txBody>
          <a:bodyPr wrap="none" rtlCol="0">
            <a:spAutoFit/>
          </a:bodyPr>
          <a:lstStyle/>
          <a:p>
            <a:r>
              <a:rPr lang="es-MX" sz="1400" dirty="0"/>
              <a:t>Zona privada / Reportes </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lamada rectangular redondeada 27"/>
          <p:cNvSpPr/>
          <p:nvPr/>
        </p:nvSpPr>
        <p:spPr>
          <a:xfrm>
            <a:off x="8984512" y="664459"/>
            <a:ext cx="2599032" cy="1706028"/>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 </a:t>
            </a:r>
            <a:r>
              <a:rPr lang="es-MX" sz="1600" dirty="0" err="1"/>
              <a:t>reportería</a:t>
            </a:r>
            <a:r>
              <a:rPr lang="es-MX" sz="1600" dirty="0"/>
              <a:t> debe ser de selección por el usuario, debemos darle las variables para que pueda conjugar las mismas, en base a ello se debe generar el reporte.</a:t>
            </a:r>
          </a:p>
        </p:txBody>
      </p:sp>
      <p:pic>
        <p:nvPicPr>
          <p:cNvPr id="38" name="Imagen 37"/>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9229617" y="5646385"/>
            <a:ext cx="2104688" cy="503980"/>
          </a:xfrm>
          <a:prstGeom prst="rect">
            <a:avLst/>
          </a:prstGeom>
        </p:spPr>
      </p:pic>
      <p:sp>
        <p:nvSpPr>
          <p:cNvPr id="39" name="CuadroTexto 38"/>
          <p:cNvSpPr txBox="1"/>
          <p:nvPr/>
        </p:nvSpPr>
        <p:spPr>
          <a:xfrm>
            <a:off x="9539763" y="5714735"/>
            <a:ext cx="1150962" cy="338554"/>
          </a:xfrm>
          <a:prstGeom prst="rect">
            <a:avLst/>
          </a:prstGeom>
          <a:solidFill>
            <a:srgbClr val="FF4F4F"/>
          </a:solidFill>
        </p:spPr>
        <p:txBody>
          <a:bodyPr wrap="square" rtlCol="0">
            <a:spAutoFit/>
          </a:bodyPr>
          <a:lstStyle/>
          <a:p>
            <a:r>
              <a:rPr lang="es-MX" sz="1600" dirty="0">
                <a:solidFill>
                  <a:schemeClr val="bg1"/>
                </a:solidFill>
              </a:rPr>
              <a:t>Cargar</a:t>
            </a:r>
            <a:endParaRPr lang="en-US" sz="1600" dirty="0">
              <a:solidFill>
                <a:schemeClr val="bg1"/>
              </a:solidFill>
            </a:endParaRPr>
          </a:p>
        </p:txBody>
      </p:sp>
      <p:sp>
        <p:nvSpPr>
          <p:cNvPr id="42" name="CuadroTexto 41"/>
          <p:cNvSpPr txBox="1"/>
          <p:nvPr/>
        </p:nvSpPr>
        <p:spPr>
          <a:xfrm flipH="1">
            <a:off x="621839" y="1411783"/>
            <a:ext cx="2115820" cy="369332"/>
          </a:xfrm>
          <a:prstGeom prst="rect">
            <a:avLst/>
          </a:prstGeom>
          <a:noFill/>
        </p:spPr>
        <p:txBody>
          <a:bodyPr wrap="square" rtlCol="0">
            <a:spAutoFit/>
          </a:bodyPr>
          <a:lstStyle/>
          <a:p>
            <a:r>
              <a:rPr lang="es-MX" b="1" dirty="0"/>
              <a:t>Producto</a:t>
            </a:r>
            <a:endParaRPr lang="en-US" b="1" dirty="0"/>
          </a:p>
        </p:txBody>
      </p:sp>
      <p:sp>
        <p:nvSpPr>
          <p:cNvPr id="48" name="CuadroTexto 47"/>
          <p:cNvSpPr txBox="1"/>
          <p:nvPr/>
        </p:nvSpPr>
        <p:spPr>
          <a:xfrm flipH="1">
            <a:off x="621838" y="1866987"/>
            <a:ext cx="6321221" cy="369332"/>
          </a:xfrm>
          <a:prstGeom prst="rect">
            <a:avLst/>
          </a:prstGeom>
          <a:noFill/>
        </p:spPr>
        <p:txBody>
          <a:bodyPr wrap="square" rtlCol="0">
            <a:spAutoFit/>
          </a:bodyPr>
          <a:lstStyle/>
          <a:p>
            <a:r>
              <a:rPr lang="es-MX" b="1" dirty="0"/>
              <a:t>En esta sección encontraras la lista de productos cargados.</a:t>
            </a:r>
            <a:endParaRPr lang="en-US" b="1" dirty="0"/>
          </a:p>
        </p:txBody>
      </p:sp>
      <p:sp>
        <p:nvSpPr>
          <p:cNvPr id="50" name="CuadroTexto 49"/>
          <p:cNvSpPr txBox="1"/>
          <p:nvPr/>
        </p:nvSpPr>
        <p:spPr>
          <a:xfrm flipH="1">
            <a:off x="774883" y="2555615"/>
            <a:ext cx="3189421" cy="646331"/>
          </a:xfrm>
          <a:prstGeom prst="rect">
            <a:avLst/>
          </a:prstGeom>
          <a:noFill/>
        </p:spPr>
        <p:txBody>
          <a:bodyPr wrap="square" rtlCol="0">
            <a:spAutoFit/>
          </a:bodyPr>
          <a:lstStyle/>
          <a:p>
            <a:r>
              <a:rPr lang="es-MX" b="1" dirty="0"/>
              <a:t>Nombre del producto </a:t>
            </a:r>
          </a:p>
          <a:p>
            <a:endParaRPr lang="es-MX" b="1" dirty="0"/>
          </a:p>
        </p:txBody>
      </p:sp>
      <p:sp>
        <p:nvSpPr>
          <p:cNvPr id="5" name="Rectángulo 4"/>
          <p:cNvSpPr/>
          <p:nvPr/>
        </p:nvSpPr>
        <p:spPr>
          <a:xfrm>
            <a:off x="774881" y="2883761"/>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adroTexto 28"/>
          <p:cNvSpPr txBox="1"/>
          <p:nvPr/>
        </p:nvSpPr>
        <p:spPr>
          <a:xfrm flipH="1">
            <a:off x="3486403" y="2523707"/>
            <a:ext cx="3189421" cy="646331"/>
          </a:xfrm>
          <a:prstGeom prst="rect">
            <a:avLst/>
          </a:prstGeom>
          <a:noFill/>
        </p:spPr>
        <p:txBody>
          <a:bodyPr wrap="square" rtlCol="0">
            <a:spAutoFit/>
          </a:bodyPr>
          <a:lstStyle/>
          <a:p>
            <a:r>
              <a:rPr lang="es-MX" b="1" dirty="0"/>
              <a:t>Precio</a:t>
            </a:r>
          </a:p>
          <a:p>
            <a:endParaRPr lang="es-MX" b="1" dirty="0"/>
          </a:p>
        </p:txBody>
      </p:sp>
      <p:sp>
        <p:nvSpPr>
          <p:cNvPr id="30" name="Rectángulo 29"/>
          <p:cNvSpPr/>
          <p:nvPr/>
        </p:nvSpPr>
        <p:spPr>
          <a:xfrm>
            <a:off x="3452535" y="2893905"/>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ángulo 35"/>
          <p:cNvSpPr/>
          <p:nvPr/>
        </p:nvSpPr>
        <p:spPr>
          <a:xfrm>
            <a:off x="10146682" y="2464604"/>
            <a:ext cx="1233377" cy="12513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adroTexto 39"/>
          <p:cNvSpPr txBox="1"/>
          <p:nvPr/>
        </p:nvSpPr>
        <p:spPr>
          <a:xfrm flipH="1">
            <a:off x="6027641" y="1424262"/>
            <a:ext cx="2584739" cy="369332"/>
          </a:xfrm>
          <a:prstGeom prst="rect">
            <a:avLst/>
          </a:prstGeom>
          <a:noFill/>
          <a:ln>
            <a:solidFill>
              <a:schemeClr val="accent1"/>
            </a:solidFill>
          </a:ln>
        </p:spPr>
        <p:txBody>
          <a:bodyPr wrap="square" rtlCol="0">
            <a:spAutoFit/>
          </a:bodyPr>
          <a:lstStyle/>
          <a:p>
            <a:r>
              <a:rPr lang="es-MX" b="1" dirty="0"/>
              <a:t>Ingresar nuevo producto</a:t>
            </a:r>
            <a:endParaRPr lang="en-US" b="1" dirty="0"/>
          </a:p>
        </p:txBody>
      </p:sp>
      <p:pic>
        <p:nvPicPr>
          <p:cNvPr id="2" name="Imagen 1"/>
          <p:cNvPicPr>
            <a:picLocks noChangeAspect="1"/>
          </p:cNvPicPr>
          <p:nvPr/>
        </p:nvPicPr>
        <p:blipFill>
          <a:blip r:embed="rId3"/>
          <a:stretch>
            <a:fillRect/>
          </a:stretch>
        </p:blipFill>
        <p:spPr>
          <a:xfrm>
            <a:off x="8627022" y="2631391"/>
            <a:ext cx="583386" cy="583386"/>
          </a:xfrm>
          <a:prstGeom prst="rect">
            <a:avLst/>
          </a:prstGeom>
        </p:spPr>
      </p:pic>
      <p:sp>
        <p:nvSpPr>
          <p:cNvPr id="45" name="Rectángulo 44"/>
          <p:cNvSpPr/>
          <p:nvPr/>
        </p:nvSpPr>
        <p:spPr>
          <a:xfrm>
            <a:off x="743172" y="4363356"/>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ángulo 48"/>
          <p:cNvSpPr/>
          <p:nvPr/>
        </p:nvSpPr>
        <p:spPr>
          <a:xfrm>
            <a:off x="3420826" y="4373500"/>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ángulo 50"/>
          <p:cNvSpPr/>
          <p:nvPr/>
        </p:nvSpPr>
        <p:spPr>
          <a:xfrm>
            <a:off x="10114973" y="3944199"/>
            <a:ext cx="1233377" cy="12513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n 52"/>
          <p:cNvPicPr>
            <a:picLocks noChangeAspect="1"/>
          </p:cNvPicPr>
          <p:nvPr/>
        </p:nvPicPr>
        <p:blipFill>
          <a:blip r:embed="rId3"/>
          <a:stretch>
            <a:fillRect/>
          </a:stretch>
        </p:blipFill>
        <p:spPr>
          <a:xfrm>
            <a:off x="8595313" y="4110986"/>
            <a:ext cx="583386" cy="583386"/>
          </a:xfrm>
          <a:prstGeom prst="rect">
            <a:avLst/>
          </a:prstGeom>
        </p:spPr>
      </p:pic>
      <p:sp>
        <p:nvSpPr>
          <p:cNvPr id="31" name="CuadroTexto 30"/>
          <p:cNvSpPr txBox="1"/>
          <p:nvPr/>
        </p:nvSpPr>
        <p:spPr>
          <a:xfrm flipH="1">
            <a:off x="9862074" y="263199"/>
            <a:ext cx="3831769" cy="307777"/>
          </a:xfrm>
          <a:prstGeom prst="rect">
            <a:avLst/>
          </a:prstGeom>
          <a:noFill/>
        </p:spPr>
        <p:txBody>
          <a:bodyPr wrap="square" rtlCol="0">
            <a:spAutoFit/>
          </a:bodyPr>
          <a:lstStyle/>
          <a:p>
            <a:r>
              <a:rPr lang="es-MX" sz="1400" dirty="0"/>
              <a:t> Productos  | Reportes</a:t>
            </a:r>
            <a:endParaRPr lang="en-US" sz="1400" dirty="0"/>
          </a:p>
        </p:txBody>
      </p:sp>
    </p:spTree>
    <p:extLst>
      <p:ext uri="{BB962C8B-B14F-4D97-AF65-F5344CB8AC3E}">
        <p14:creationId xmlns:p14="http://schemas.microsoft.com/office/powerpoint/2010/main" val="2246624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60991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41906" cy="307777"/>
          </a:xfrm>
          <a:prstGeom prst="rect">
            <a:avLst/>
          </a:prstGeom>
          <a:noFill/>
        </p:spPr>
        <p:txBody>
          <a:bodyPr wrap="none" rtlCol="0">
            <a:spAutoFit/>
          </a:bodyPr>
          <a:lstStyle/>
          <a:p>
            <a:r>
              <a:rPr lang="es-MX" sz="1400" dirty="0"/>
              <a:t>Zona privada / Reportes </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lamada rectangular redondeada 27"/>
          <p:cNvSpPr/>
          <p:nvPr/>
        </p:nvSpPr>
        <p:spPr>
          <a:xfrm>
            <a:off x="8984512" y="664459"/>
            <a:ext cx="2599032" cy="1706028"/>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 </a:t>
            </a:r>
            <a:r>
              <a:rPr lang="es-MX" sz="1600" dirty="0" err="1"/>
              <a:t>reportería</a:t>
            </a:r>
            <a:r>
              <a:rPr lang="es-MX" sz="1600" dirty="0"/>
              <a:t> debe ser de selección por el usuario, debemos darle las variables para que pueda conjugar las mismas, en base a ello se debe generar el reporte.</a:t>
            </a:r>
          </a:p>
        </p:txBody>
      </p:sp>
      <p:pic>
        <p:nvPicPr>
          <p:cNvPr id="38" name="Imagen 37"/>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9229617" y="5646385"/>
            <a:ext cx="2104688" cy="503980"/>
          </a:xfrm>
          <a:prstGeom prst="rect">
            <a:avLst/>
          </a:prstGeom>
        </p:spPr>
      </p:pic>
      <p:sp>
        <p:nvSpPr>
          <p:cNvPr id="39" name="CuadroTexto 38"/>
          <p:cNvSpPr txBox="1"/>
          <p:nvPr/>
        </p:nvSpPr>
        <p:spPr>
          <a:xfrm>
            <a:off x="9539763" y="5714735"/>
            <a:ext cx="1150962" cy="338554"/>
          </a:xfrm>
          <a:prstGeom prst="rect">
            <a:avLst/>
          </a:prstGeom>
          <a:solidFill>
            <a:srgbClr val="FF4F4F"/>
          </a:solidFill>
        </p:spPr>
        <p:txBody>
          <a:bodyPr wrap="square" rtlCol="0">
            <a:spAutoFit/>
          </a:bodyPr>
          <a:lstStyle/>
          <a:p>
            <a:r>
              <a:rPr lang="es-MX" sz="1600" dirty="0">
                <a:solidFill>
                  <a:schemeClr val="bg1"/>
                </a:solidFill>
              </a:rPr>
              <a:t>Cargar</a:t>
            </a:r>
            <a:endParaRPr lang="en-US" sz="1600" dirty="0">
              <a:solidFill>
                <a:schemeClr val="bg1"/>
              </a:solidFill>
            </a:endParaRPr>
          </a:p>
        </p:txBody>
      </p:sp>
      <p:sp>
        <p:nvSpPr>
          <p:cNvPr id="42" name="CuadroTexto 41"/>
          <p:cNvSpPr txBox="1"/>
          <p:nvPr/>
        </p:nvSpPr>
        <p:spPr>
          <a:xfrm flipH="1">
            <a:off x="621839" y="1411783"/>
            <a:ext cx="2115820" cy="369332"/>
          </a:xfrm>
          <a:prstGeom prst="rect">
            <a:avLst/>
          </a:prstGeom>
          <a:noFill/>
        </p:spPr>
        <p:txBody>
          <a:bodyPr wrap="square" rtlCol="0">
            <a:spAutoFit/>
          </a:bodyPr>
          <a:lstStyle/>
          <a:p>
            <a:r>
              <a:rPr lang="es-MX" b="1" dirty="0"/>
              <a:t>Producto</a:t>
            </a:r>
            <a:endParaRPr lang="en-US" b="1" dirty="0"/>
          </a:p>
        </p:txBody>
      </p:sp>
      <p:sp>
        <p:nvSpPr>
          <p:cNvPr id="48" name="CuadroTexto 47"/>
          <p:cNvSpPr txBox="1"/>
          <p:nvPr/>
        </p:nvSpPr>
        <p:spPr>
          <a:xfrm flipH="1">
            <a:off x="621838" y="1866987"/>
            <a:ext cx="6321221" cy="369332"/>
          </a:xfrm>
          <a:prstGeom prst="rect">
            <a:avLst/>
          </a:prstGeom>
          <a:noFill/>
        </p:spPr>
        <p:txBody>
          <a:bodyPr wrap="square" rtlCol="0">
            <a:spAutoFit/>
          </a:bodyPr>
          <a:lstStyle/>
          <a:p>
            <a:r>
              <a:rPr lang="es-MX" b="1" dirty="0"/>
              <a:t>Esta esta sección podrás cargar tus productos</a:t>
            </a:r>
            <a:endParaRPr lang="en-US" b="1" dirty="0"/>
          </a:p>
        </p:txBody>
      </p:sp>
      <p:sp>
        <p:nvSpPr>
          <p:cNvPr id="50" name="CuadroTexto 49"/>
          <p:cNvSpPr txBox="1"/>
          <p:nvPr/>
        </p:nvSpPr>
        <p:spPr>
          <a:xfrm flipH="1">
            <a:off x="774883" y="2991552"/>
            <a:ext cx="3189421" cy="646331"/>
          </a:xfrm>
          <a:prstGeom prst="rect">
            <a:avLst/>
          </a:prstGeom>
          <a:noFill/>
        </p:spPr>
        <p:txBody>
          <a:bodyPr wrap="square" rtlCol="0">
            <a:spAutoFit/>
          </a:bodyPr>
          <a:lstStyle/>
          <a:p>
            <a:r>
              <a:rPr lang="es-MX" b="1" dirty="0"/>
              <a:t>Nombre del producto </a:t>
            </a:r>
          </a:p>
          <a:p>
            <a:endParaRPr lang="es-MX" b="1" dirty="0"/>
          </a:p>
        </p:txBody>
      </p:sp>
      <p:sp>
        <p:nvSpPr>
          <p:cNvPr id="5" name="Rectángulo 4"/>
          <p:cNvSpPr/>
          <p:nvPr/>
        </p:nvSpPr>
        <p:spPr>
          <a:xfrm>
            <a:off x="3242286" y="3023608"/>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adroTexto 21"/>
          <p:cNvSpPr txBox="1"/>
          <p:nvPr/>
        </p:nvSpPr>
        <p:spPr>
          <a:xfrm flipH="1">
            <a:off x="774883" y="3637883"/>
            <a:ext cx="3189421" cy="646331"/>
          </a:xfrm>
          <a:prstGeom prst="rect">
            <a:avLst/>
          </a:prstGeom>
          <a:noFill/>
        </p:spPr>
        <p:txBody>
          <a:bodyPr wrap="square" rtlCol="0">
            <a:spAutoFit/>
          </a:bodyPr>
          <a:lstStyle/>
          <a:p>
            <a:r>
              <a:rPr lang="es-MX" b="1" dirty="0"/>
              <a:t>Descripción corta</a:t>
            </a:r>
          </a:p>
          <a:p>
            <a:endParaRPr lang="es-MX" b="1" dirty="0"/>
          </a:p>
        </p:txBody>
      </p:sp>
      <p:sp>
        <p:nvSpPr>
          <p:cNvPr id="23" name="Rectángulo 22"/>
          <p:cNvSpPr/>
          <p:nvPr/>
        </p:nvSpPr>
        <p:spPr>
          <a:xfrm>
            <a:off x="3242286" y="3659624"/>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flipH="1">
            <a:off x="774883" y="4235980"/>
            <a:ext cx="3189421" cy="646331"/>
          </a:xfrm>
          <a:prstGeom prst="rect">
            <a:avLst/>
          </a:prstGeom>
          <a:noFill/>
        </p:spPr>
        <p:txBody>
          <a:bodyPr wrap="square" rtlCol="0">
            <a:spAutoFit/>
          </a:bodyPr>
          <a:lstStyle/>
          <a:p>
            <a:r>
              <a:rPr lang="es-MX" b="1" dirty="0"/>
              <a:t>Descripción larga</a:t>
            </a:r>
          </a:p>
          <a:p>
            <a:endParaRPr lang="es-MX" b="1" dirty="0"/>
          </a:p>
        </p:txBody>
      </p:sp>
      <p:sp>
        <p:nvSpPr>
          <p:cNvPr id="26" name="Rectángulo 25"/>
          <p:cNvSpPr/>
          <p:nvPr/>
        </p:nvSpPr>
        <p:spPr>
          <a:xfrm>
            <a:off x="3242286" y="4268036"/>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adroTexto 28"/>
          <p:cNvSpPr txBox="1"/>
          <p:nvPr/>
        </p:nvSpPr>
        <p:spPr>
          <a:xfrm flipH="1">
            <a:off x="774883" y="4818514"/>
            <a:ext cx="3189421" cy="646331"/>
          </a:xfrm>
          <a:prstGeom prst="rect">
            <a:avLst/>
          </a:prstGeom>
          <a:noFill/>
        </p:spPr>
        <p:txBody>
          <a:bodyPr wrap="square" rtlCol="0">
            <a:spAutoFit/>
          </a:bodyPr>
          <a:lstStyle/>
          <a:p>
            <a:r>
              <a:rPr lang="es-MX" b="1" dirty="0"/>
              <a:t>Precio</a:t>
            </a:r>
          </a:p>
          <a:p>
            <a:endParaRPr lang="es-MX" b="1" dirty="0"/>
          </a:p>
        </p:txBody>
      </p:sp>
      <p:sp>
        <p:nvSpPr>
          <p:cNvPr id="30" name="Rectángulo 29"/>
          <p:cNvSpPr/>
          <p:nvPr/>
        </p:nvSpPr>
        <p:spPr>
          <a:xfrm>
            <a:off x="3242286" y="4840255"/>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adroTexto 30"/>
          <p:cNvSpPr txBox="1"/>
          <p:nvPr/>
        </p:nvSpPr>
        <p:spPr>
          <a:xfrm flipH="1">
            <a:off x="796953" y="5406459"/>
            <a:ext cx="3189421" cy="646331"/>
          </a:xfrm>
          <a:prstGeom prst="rect">
            <a:avLst/>
          </a:prstGeom>
          <a:noFill/>
        </p:spPr>
        <p:txBody>
          <a:bodyPr wrap="square" rtlCol="0">
            <a:spAutoFit/>
          </a:bodyPr>
          <a:lstStyle/>
          <a:p>
            <a:r>
              <a:rPr lang="es-MX" b="1" dirty="0"/>
              <a:t>Precio con descuento</a:t>
            </a:r>
          </a:p>
          <a:p>
            <a:endParaRPr lang="es-MX" b="1" dirty="0"/>
          </a:p>
        </p:txBody>
      </p:sp>
      <p:sp>
        <p:nvSpPr>
          <p:cNvPr id="32" name="Rectángulo 31"/>
          <p:cNvSpPr/>
          <p:nvPr/>
        </p:nvSpPr>
        <p:spPr>
          <a:xfrm>
            <a:off x="3264356" y="5428200"/>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adroTexto 32"/>
          <p:cNvSpPr txBox="1"/>
          <p:nvPr/>
        </p:nvSpPr>
        <p:spPr>
          <a:xfrm flipH="1">
            <a:off x="801676" y="5939971"/>
            <a:ext cx="3189421" cy="646331"/>
          </a:xfrm>
          <a:prstGeom prst="rect">
            <a:avLst/>
          </a:prstGeom>
          <a:noFill/>
        </p:spPr>
        <p:txBody>
          <a:bodyPr wrap="square" rtlCol="0">
            <a:spAutoFit/>
          </a:bodyPr>
          <a:lstStyle/>
          <a:p>
            <a:r>
              <a:rPr lang="es-MX" b="1" dirty="0"/>
              <a:t>% de descuento</a:t>
            </a:r>
          </a:p>
          <a:p>
            <a:endParaRPr lang="es-MX" b="1" dirty="0"/>
          </a:p>
        </p:txBody>
      </p:sp>
      <p:sp>
        <p:nvSpPr>
          <p:cNvPr id="34" name="Rectángulo 33"/>
          <p:cNvSpPr/>
          <p:nvPr/>
        </p:nvSpPr>
        <p:spPr>
          <a:xfrm>
            <a:off x="3269079" y="5897915"/>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adroTexto 34"/>
          <p:cNvSpPr txBox="1"/>
          <p:nvPr/>
        </p:nvSpPr>
        <p:spPr>
          <a:xfrm flipH="1">
            <a:off x="6483212" y="2541004"/>
            <a:ext cx="1365249" cy="646331"/>
          </a:xfrm>
          <a:prstGeom prst="rect">
            <a:avLst/>
          </a:prstGeom>
          <a:noFill/>
        </p:spPr>
        <p:txBody>
          <a:bodyPr wrap="square" rtlCol="0">
            <a:spAutoFit/>
          </a:bodyPr>
          <a:lstStyle/>
          <a:p>
            <a:r>
              <a:rPr lang="es-MX" b="1" dirty="0"/>
              <a:t>Imagen</a:t>
            </a:r>
          </a:p>
          <a:p>
            <a:endParaRPr lang="es-MX" b="1" dirty="0"/>
          </a:p>
        </p:txBody>
      </p:sp>
      <p:sp>
        <p:nvSpPr>
          <p:cNvPr id="36" name="Rectángulo 35"/>
          <p:cNvSpPr/>
          <p:nvPr/>
        </p:nvSpPr>
        <p:spPr>
          <a:xfrm>
            <a:off x="7736315" y="2583648"/>
            <a:ext cx="3597992" cy="22933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adroTexto 36"/>
          <p:cNvSpPr txBox="1"/>
          <p:nvPr/>
        </p:nvSpPr>
        <p:spPr>
          <a:xfrm flipH="1">
            <a:off x="8240232" y="3187335"/>
            <a:ext cx="3094073" cy="646331"/>
          </a:xfrm>
          <a:prstGeom prst="rect">
            <a:avLst/>
          </a:prstGeom>
          <a:noFill/>
        </p:spPr>
        <p:txBody>
          <a:bodyPr wrap="square" rtlCol="0">
            <a:spAutoFit/>
          </a:bodyPr>
          <a:lstStyle/>
          <a:p>
            <a:r>
              <a:rPr lang="es-MX" b="1" dirty="0" err="1"/>
              <a:t>Arratre</a:t>
            </a:r>
            <a:r>
              <a:rPr lang="es-MX" b="1" dirty="0"/>
              <a:t> o cargue la imagen</a:t>
            </a:r>
          </a:p>
          <a:p>
            <a:r>
              <a:rPr lang="es-MX" b="1" dirty="0"/>
              <a:t>Cargar desde tu ordenador</a:t>
            </a:r>
          </a:p>
        </p:txBody>
      </p:sp>
      <p:sp>
        <p:nvSpPr>
          <p:cNvPr id="40" name="CuadroTexto 39"/>
          <p:cNvSpPr txBox="1"/>
          <p:nvPr/>
        </p:nvSpPr>
        <p:spPr>
          <a:xfrm flipH="1">
            <a:off x="6027641" y="1424262"/>
            <a:ext cx="2584739" cy="369332"/>
          </a:xfrm>
          <a:prstGeom prst="rect">
            <a:avLst/>
          </a:prstGeom>
          <a:noFill/>
          <a:ln>
            <a:solidFill>
              <a:schemeClr val="accent1"/>
            </a:solidFill>
          </a:ln>
        </p:spPr>
        <p:txBody>
          <a:bodyPr wrap="square" rtlCol="0">
            <a:spAutoFit/>
          </a:bodyPr>
          <a:lstStyle/>
          <a:p>
            <a:r>
              <a:rPr lang="es-MX" b="1" dirty="0"/>
              <a:t>Ingresar nuevo producto</a:t>
            </a:r>
            <a:endParaRPr lang="en-US" b="1" dirty="0"/>
          </a:p>
        </p:txBody>
      </p:sp>
      <p:sp>
        <p:nvSpPr>
          <p:cNvPr id="41" name="CuadroTexto 40"/>
          <p:cNvSpPr txBox="1"/>
          <p:nvPr/>
        </p:nvSpPr>
        <p:spPr>
          <a:xfrm flipH="1">
            <a:off x="9862074" y="263199"/>
            <a:ext cx="3831769" cy="307777"/>
          </a:xfrm>
          <a:prstGeom prst="rect">
            <a:avLst/>
          </a:prstGeom>
          <a:noFill/>
        </p:spPr>
        <p:txBody>
          <a:bodyPr wrap="square" rtlCol="0">
            <a:spAutoFit/>
          </a:bodyPr>
          <a:lstStyle/>
          <a:p>
            <a:r>
              <a:rPr lang="es-MX" sz="1400" dirty="0"/>
              <a:t> Productos  | Reportes</a:t>
            </a:r>
            <a:endParaRPr lang="en-US" sz="1400" dirty="0"/>
          </a:p>
        </p:txBody>
      </p:sp>
    </p:spTree>
    <p:extLst>
      <p:ext uri="{BB962C8B-B14F-4D97-AF65-F5344CB8AC3E}">
        <p14:creationId xmlns:p14="http://schemas.microsoft.com/office/powerpoint/2010/main" val="3390833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60991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41906" cy="307777"/>
          </a:xfrm>
          <a:prstGeom prst="rect">
            <a:avLst/>
          </a:prstGeom>
          <a:noFill/>
        </p:spPr>
        <p:txBody>
          <a:bodyPr wrap="none" rtlCol="0">
            <a:spAutoFit/>
          </a:bodyPr>
          <a:lstStyle/>
          <a:p>
            <a:r>
              <a:rPr lang="es-MX" sz="1400" dirty="0"/>
              <a:t>Zona privada / Reportes </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lamada rectangular redondeada 27"/>
          <p:cNvSpPr/>
          <p:nvPr/>
        </p:nvSpPr>
        <p:spPr>
          <a:xfrm>
            <a:off x="8910082" y="872759"/>
            <a:ext cx="2673461" cy="1497727"/>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La </a:t>
            </a:r>
            <a:r>
              <a:rPr lang="es-MX" sz="1400" dirty="0" err="1"/>
              <a:t>reportería</a:t>
            </a:r>
            <a:r>
              <a:rPr lang="es-MX" sz="1400" dirty="0"/>
              <a:t> debe ser de selección por el usuario, debemos darle las variables para que pueda conjugar las mismas, en base a ello se debe generar el reporte.</a:t>
            </a:r>
          </a:p>
        </p:txBody>
      </p:sp>
      <p:pic>
        <p:nvPicPr>
          <p:cNvPr id="38" name="Imagen 37"/>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9229617" y="5646385"/>
            <a:ext cx="2104688" cy="503980"/>
          </a:xfrm>
          <a:prstGeom prst="rect">
            <a:avLst/>
          </a:prstGeom>
        </p:spPr>
      </p:pic>
      <p:sp>
        <p:nvSpPr>
          <p:cNvPr id="39" name="CuadroTexto 38"/>
          <p:cNvSpPr txBox="1"/>
          <p:nvPr/>
        </p:nvSpPr>
        <p:spPr>
          <a:xfrm>
            <a:off x="9539763" y="5714735"/>
            <a:ext cx="1150962" cy="338554"/>
          </a:xfrm>
          <a:prstGeom prst="rect">
            <a:avLst/>
          </a:prstGeom>
          <a:solidFill>
            <a:srgbClr val="FF4F4F"/>
          </a:solidFill>
        </p:spPr>
        <p:txBody>
          <a:bodyPr wrap="square" rtlCol="0">
            <a:spAutoFit/>
          </a:bodyPr>
          <a:lstStyle/>
          <a:p>
            <a:r>
              <a:rPr lang="es-MX" sz="1600" dirty="0">
                <a:solidFill>
                  <a:schemeClr val="bg1"/>
                </a:solidFill>
              </a:rPr>
              <a:t>Cargar</a:t>
            </a:r>
            <a:endParaRPr lang="en-US" sz="1600" dirty="0">
              <a:solidFill>
                <a:schemeClr val="bg1"/>
              </a:solidFill>
            </a:endParaRPr>
          </a:p>
        </p:txBody>
      </p:sp>
      <p:sp>
        <p:nvSpPr>
          <p:cNvPr id="42" name="CuadroTexto 41"/>
          <p:cNvSpPr txBox="1"/>
          <p:nvPr/>
        </p:nvSpPr>
        <p:spPr>
          <a:xfrm flipH="1">
            <a:off x="621839" y="1411783"/>
            <a:ext cx="2115820" cy="369332"/>
          </a:xfrm>
          <a:prstGeom prst="rect">
            <a:avLst/>
          </a:prstGeom>
          <a:noFill/>
        </p:spPr>
        <p:txBody>
          <a:bodyPr wrap="square" rtlCol="0">
            <a:spAutoFit/>
          </a:bodyPr>
          <a:lstStyle/>
          <a:p>
            <a:r>
              <a:rPr lang="es-MX" b="1" dirty="0"/>
              <a:t>Producto</a:t>
            </a:r>
            <a:endParaRPr lang="en-US" b="1" dirty="0"/>
          </a:p>
        </p:txBody>
      </p:sp>
      <p:sp>
        <p:nvSpPr>
          <p:cNvPr id="48" name="CuadroTexto 47"/>
          <p:cNvSpPr txBox="1"/>
          <p:nvPr/>
        </p:nvSpPr>
        <p:spPr>
          <a:xfrm flipH="1">
            <a:off x="621838" y="1866987"/>
            <a:ext cx="6321221" cy="369332"/>
          </a:xfrm>
          <a:prstGeom prst="rect">
            <a:avLst/>
          </a:prstGeom>
          <a:noFill/>
        </p:spPr>
        <p:txBody>
          <a:bodyPr wrap="square" rtlCol="0">
            <a:spAutoFit/>
          </a:bodyPr>
          <a:lstStyle/>
          <a:p>
            <a:r>
              <a:rPr lang="es-MX" b="1" dirty="0"/>
              <a:t>Esta esta sección podrás cargar tus productos</a:t>
            </a:r>
            <a:endParaRPr lang="en-US" b="1" dirty="0"/>
          </a:p>
        </p:txBody>
      </p:sp>
      <p:sp>
        <p:nvSpPr>
          <p:cNvPr id="50" name="CuadroTexto 49"/>
          <p:cNvSpPr txBox="1"/>
          <p:nvPr/>
        </p:nvSpPr>
        <p:spPr>
          <a:xfrm flipH="1">
            <a:off x="774883" y="2555615"/>
            <a:ext cx="3189421" cy="646331"/>
          </a:xfrm>
          <a:prstGeom prst="rect">
            <a:avLst/>
          </a:prstGeom>
          <a:noFill/>
        </p:spPr>
        <p:txBody>
          <a:bodyPr wrap="square" rtlCol="0">
            <a:spAutoFit/>
          </a:bodyPr>
          <a:lstStyle/>
          <a:p>
            <a:r>
              <a:rPr lang="es-MX" b="1" dirty="0"/>
              <a:t>Nombre del producto </a:t>
            </a:r>
          </a:p>
          <a:p>
            <a:endParaRPr lang="es-MX" b="1" dirty="0"/>
          </a:p>
        </p:txBody>
      </p:sp>
      <p:sp>
        <p:nvSpPr>
          <p:cNvPr id="5" name="Rectángulo 4"/>
          <p:cNvSpPr/>
          <p:nvPr/>
        </p:nvSpPr>
        <p:spPr>
          <a:xfrm>
            <a:off x="3242286" y="2587671"/>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adroTexto 21"/>
          <p:cNvSpPr txBox="1"/>
          <p:nvPr/>
        </p:nvSpPr>
        <p:spPr>
          <a:xfrm flipH="1">
            <a:off x="774883" y="3201946"/>
            <a:ext cx="3189421" cy="646331"/>
          </a:xfrm>
          <a:prstGeom prst="rect">
            <a:avLst/>
          </a:prstGeom>
          <a:noFill/>
        </p:spPr>
        <p:txBody>
          <a:bodyPr wrap="square" rtlCol="0">
            <a:spAutoFit/>
          </a:bodyPr>
          <a:lstStyle/>
          <a:p>
            <a:r>
              <a:rPr lang="es-MX" b="1" dirty="0"/>
              <a:t>Descripción corta</a:t>
            </a:r>
          </a:p>
          <a:p>
            <a:endParaRPr lang="es-MX" b="1" dirty="0"/>
          </a:p>
        </p:txBody>
      </p:sp>
      <p:sp>
        <p:nvSpPr>
          <p:cNvPr id="23" name="Rectángulo 22"/>
          <p:cNvSpPr/>
          <p:nvPr/>
        </p:nvSpPr>
        <p:spPr>
          <a:xfrm>
            <a:off x="3242286" y="3223687"/>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adroTexto 24"/>
          <p:cNvSpPr txBox="1"/>
          <p:nvPr/>
        </p:nvSpPr>
        <p:spPr>
          <a:xfrm flipH="1">
            <a:off x="774883" y="3800043"/>
            <a:ext cx="3189421" cy="646331"/>
          </a:xfrm>
          <a:prstGeom prst="rect">
            <a:avLst/>
          </a:prstGeom>
          <a:noFill/>
        </p:spPr>
        <p:txBody>
          <a:bodyPr wrap="square" rtlCol="0">
            <a:spAutoFit/>
          </a:bodyPr>
          <a:lstStyle/>
          <a:p>
            <a:r>
              <a:rPr lang="es-MX" b="1" dirty="0"/>
              <a:t>Descripción larga</a:t>
            </a:r>
          </a:p>
          <a:p>
            <a:endParaRPr lang="es-MX" b="1" dirty="0"/>
          </a:p>
        </p:txBody>
      </p:sp>
      <p:sp>
        <p:nvSpPr>
          <p:cNvPr id="26" name="Rectángulo 25"/>
          <p:cNvSpPr/>
          <p:nvPr/>
        </p:nvSpPr>
        <p:spPr>
          <a:xfrm>
            <a:off x="3242286" y="3832099"/>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adroTexto 28"/>
          <p:cNvSpPr txBox="1"/>
          <p:nvPr/>
        </p:nvSpPr>
        <p:spPr>
          <a:xfrm flipH="1">
            <a:off x="774883" y="4382577"/>
            <a:ext cx="3189421" cy="646331"/>
          </a:xfrm>
          <a:prstGeom prst="rect">
            <a:avLst/>
          </a:prstGeom>
          <a:noFill/>
        </p:spPr>
        <p:txBody>
          <a:bodyPr wrap="square" rtlCol="0">
            <a:spAutoFit/>
          </a:bodyPr>
          <a:lstStyle/>
          <a:p>
            <a:r>
              <a:rPr lang="es-MX" b="1" dirty="0"/>
              <a:t>Precio</a:t>
            </a:r>
          </a:p>
          <a:p>
            <a:endParaRPr lang="es-MX" b="1" dirty="0"/>
          </a:p>
        </p:txBody>
      </p:sp>
      <p:sp>
        <p:nvSpPr>
          <p:cNvPr id="30" name="Rectángulo 29"/>
          <p:cNvSpPr/>
          <p:nvPr/>
        </p:nvSpPr>
        <p:spPr>
          <a:xfrm>
            <a:off x="3242286" y="4404318"/>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adroTexto 30"/>
          <p:cNvSpPr txBox="1"/>
          <p:nvPr/>
        </p:nvSpPr>
        <p:spPr>
          <a:xfrm flipH="1">
            <a:off x="796953" y="4970522"/>
            <a:ext cx="3189421" cy="646331"/>
          </a:xfrm>
          <a:prstGeom prst="rect">
            <a:avLst/>
          </a:prstGeom>
          <a:noFill/>
        </p:spPr>
        <p:txBody>
          <a:bodyPr wrap="square" rtlCol="0">
            <a:spAutoFit/>
          </a:bodyPr>
          <a:lstStyle/>
          <a:p>
            <a:r>
              <a:rPr lang="es-MX" b="1" dirty="0"/>
              <a:t>Precio con descuento</a:t>
            </a:r>
          </a:p>
          <a:p>
            <a:endParaRPr lang="es-MX" b="1" dirty="0"/>
          </a:p>
        </p:txBody>
      </p:sp>
      <p:sp>
        <p:nvSpPr>
          <p:cNvPr id="32" name="Rectángulo 31"/>
          <p:cNvSpPr/>
          <p:nvPr/>
        </p:nvSpPr>
        <p:spPr>
          <a:xfrm>
            <a:off x="3264356" y="4992263"/>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adroTexto 32"/>
          <p:cNvSpPr txBox="1"/>
          <p:nvPr/>
        </p:nvSpPr>
        <p:spPr>
          <a:xfrm flipH="1">
            <a:off x="801676" y="5504034"/>
            <a:ext cx="3189421" cy="646331"/>
          </a:xfrm>
          <a:prstGeom prst="rect">
            <a:avLst/>
          </a:prstGeom>
          <a:noFill/>
        </p:spPr>
        <p:txBody>
          <a:bodyPr wrap="square" rtlCol="0">
            <a:spAutoFit/>
          </a:bodyPr>
          <a:lstStyle/>
          <a:p>
            <a:r>
              <a:rPr lang="es-MX" b="1" dirty="0"/>
              <a:t>% de descuento</a:t>
            </a:r>
          </a:p>
          <a:p>
            <a:endParaRPr lang="es-MX" b="1" dirty="0"/>
          </a:p>
        </p:txBody>
      </p:sp>
      <p:sp>
        <p:nvSpPr>
          <p:cNvPr id="34" name="Rectángulo 33"/>
          <p:cNvSpPr/>
          <p:nvPr/>
        </p:nvSpPr>
        <p:spPr>
          <a:xfrm>
            <a:off x="3269079" y="5461978"/>
            <a:ext cx="2138772" cy="33992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adroTexto 34"/>
          <p:cNvSpPr txBox="1"/>
          <p:nvPr/>
        </p:nvSpPr>
        <p:spPr>
          <a:xfrm flipH="1">
            <a:off x="6483212" y="2541004"/>
            <a:ext cx="1365249" cy="646331"/>
          </a:xfrm>
          <a:prstGeom prst="rect">
            <a:avLst/>
          </a:prstGeom>
          <a:noFill/>
        </p:spPr>
        <p:txBody>
          <a:bodyPr wrap="square" rtlCol="0">
            <a:spAutoFit/>
          </a:bodyPr>
          <a:lstStyle/>
          <a:p>
            <a:r>
              <a:rPr lang="es-MX" b="1" dirty="0"/>
              <a:t>Imagen</a:t>
            </a:r>
          </a:p>
          <a:p>
            <a:endParaRPr lang="es-MX" b="1" dirty="0"/>
          </a:p>
        </p:txBody>
      </p:sp>
      <p:sp>
        <p:nvSpPr>
          <p:cNvPr id="36" name="Rectángulo 35"/>
          <p:cNvSpPr/>
          <p:nvPr/>
        </p:nvSpPr>
        <p:spPr>
          <a:xfrm>
            <a:off x="7736315" y="2583648"/>
            <a:ext cx="3597992" cy="229336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adroTexto 36"/>
          <p:cNvSpPr txBox="1"/>
          <p:nvPr/>
        </p:nvSpPr>
        <p:spPr>
          <a:xfrm flipH="1">
            <a:off x="8240232" y="3187335"/>
            <a:ext cx="3094073" cy="646331"/>
          </a:xfrm>
          <a:prstGeom prst="rect">
            <a:avLst/>
          </a:prstGeom>
          <a:noFill/>
        </p:spPr>
        <p:txBody>
          <a:bodyPr wrap="square" rtlCol="0">
            <a:spAutoFit/>
          </a:bodyPr>
          <a:lstStyle/>
          <a:p>
            <a:r>
              <a:rPr lang="es-MX" b="1" dirty="0" err="1"/>
              <a:t>Arratre</a:t>
            </a:r>
            <a:r>
              <a:rPr lang="es-MX" b="1" dirty="0"/>
              <a:t> o cargue la imagen</a:t>
            </a:r>
          </a:p>
          <a:p>
            <a:r>
              <a:rPr lang="es-MX" b="1" dirty="0"/>
              <a:t>Cargar desde tu ordenador</a:t>
            </a:r>
          </a:p>
        </p:txBody>
      </p:sp>
      <p:sp>
        <p:nvSpPr>
          <p:cNvPr id="40" name="Rectángulo 39"/>
          <p:cNvSpPr/>
          <p:nvPr/>
        </p:nvSpPr>
        <p:spPr>
          <a:xfrm>
            <a:off x="3345067" y="2470779"/>
            <a:ext cx="5884550" cy="181739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adroTexto 42"/>
          <p:cNvSpPr txBox="1"/>
          <p:nvPr/>
        </p:nvSpPr>
        <p:spPr>
          <a:xfrm flipH="1">
            <a:off x="3889127" y="3275339"/>
            <a:ext cx="5020956" cy="646331"/>
          </a:xfrm>
          <a:prstGeom prst="rect">
            <a:avLst/>
          </a:prstGeom>
          <a:noFill/>
        </p:spPr>
        <p:txBody>
          <a:bodyPr wrap="square" rtlCol="0">
            <a:spAutoFit/>
          </a:bodyPr>
          <a:lstStyle/>
          <a:p>
            <a:r>
              <a:rPr lang="es-MX" b="1" dirty="0"/>
              <a:t>El producto ha sido registrado con el ID</a:t>
            </a:r>
          </a:p>
          <a:p>
            <a:endParaRPr lang="es-MX" b="1" dirty="0"/>
          </a:p>
        </p:txBody>
      </p:sp>
      <p:pic>
        <p:nvPicPr>
          <p:cNvPr id="44" name="Imagen 43"/>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7048381" y="3706854"/>
            <a:ext cx="2104688" cy="503980"/>
          </a:xfrm>
          <a:prstGeom prst="rect">
            <a:avLst/>
          </a:prstGeom>
        </p:spPr>
      </p:pic>
      <p:sp>
        <p:nvSpPr>
          <p:cNvPr id="45" name="CuadroTexto 44"/>
          <p:cNvSpPr txBox="1"/>
          <p:nvPr/>
        </p:nvSpPr>
        <p:spPr>
          <a:xfrm>
            <a:off x="7358527" y="3775204"/>
            <a:ext cx="1150962" cy="338554"/>
          </a:xfrm>
          <a:prstGeom prst="rect">
            <a:avLst/>
          </a:prstGeom>
          <a:solidFill>
            <a:srgbClr val="FF4F4F"/>
          </a:solidFill>
        </p:spPr>
        <p:txBody>
          <a:bodyPr wrap="square" rtlCol="0">
            <a:spAutoFit/>
          </a:bodyPr>
          <a:lstStyle/>
          <a:p>
            <a:r>
              <a:rPr lang="es-MX" sz="1600" dirty="0">
                <a:solidFill>
                  <a:schemeClr val="bg1"/>
                </a:solidFill>
              </a:rPr>
              <a:t>Cerrar</a:t>
            </a:r>
            <a:endParaRPr lang="en-US" sz="1600" dirty="0">
              <a:solidFill>
                <a:schemeClr val="bg1"/>
              </a:solidFill>
            </a:endParaRPr>
          </a:p>
        </p:txBody>
      </p:sp>
      <p:sp>
        <p:nvSpPr>
          <p:cNvPr id="46" name="CuadroTexto 45"/>
          <p:cNvSpPr txBox="1"/>
          <p:nvPr/>
        </p:nvSpPr>
        <p:spPr>
          <a:xfrm flipH="1">
            <a:off x="6027641" y="1424262"/>
            <a:ext cx="2584739" cy="369332"/>
          </a:xfrm>
          <a:prstGeom prst="rect">
            <a:avLst/>
          </a:prstGeom>
          <a:noFill/>
          <a:ln>
            <a:solidFill>
              <a:schemeClr val="accent1"/>
            </a:solidFill>
          </a:ln>
        </p:spPr>
        <p:txBody>
          <a:bodyPr wrap="square" rtlCol="0">
            <a:spAutoFit/>
          </a:bodyPr>
          <a:lstStyle/>
          <a:p>
            <a:r>
              <a:rPr lang="es-MX" b="1" dirty="0"/>
              <a:t>Ingresar nuevo producto</a:t>
            </a:r>
            <a:endParaRPr lang="en-US" b="1" dirty="0"/>
          </a:p>
        </p:txBody>
      </p:sp>
      <p:sp>
        <p:nvSpPr>
          <p:cNvPr id="41" name="CuadroTexto 40"/>
          <p:cNvSpPr txBox="1"/>
          <p:nvPr/>
        </p:nvSpPr>
        <p:spPr>
          <a:xfrm flipH="1">
            <a:off x="9862074" y="263199"/>
            <a:ext cx="3831769" cy="307777"/>
          </a:xfrm>
          <a:prstGeom prst="rect">
            <a:avLst/>
          </a:prstGeom>
          <a:noFill/>
        </p:spPr>
        <p:txBody>
          <a:bodyPr wrap="square" rtlCol="0">
            <a:spAutoFit/>
          </a:bodyPr>
          <a:lstStyle/>
          <a:p>
            <a:r>
              <a:rPr lang="es-MX" sz="1400" dirty="0"/>
              <a:t> Productos  | Reportes</a:t>
            </a:r>
            <a:endParaRPr lang="en-US" sz="1400" dirty="0"/>
          </a:p>
        </p:txBody>
      </p:sp>
    </p:spTree>
    <p:extLst>
      <p:ext uri="{BB962C8B-B14F-4D97-AF65-F5344CB8AC3E}">
        <p14:creationId xmlns:p14="http://schemas.microsoft.com/office/powerpoint/2010/main" val="851137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flipH="1">
            <a:off x="508449" y="141037"/>
            <a:ext cx="1304109" cy="369332"/>
          </a:xfrm>
          <a:prstGeom prst="rect">
            <a:avLst/>
          </a:prstGeom>
          <a:noFill/>
        </p:spPr>
        <p:txBody>
          <a:bodyPr wrap="square" rtlCol="0">
            <a:spAutoFit/>
          </a:bodyPr>
          <a:lstStyle/>
          <a:p>
            <a:r>
              <a:rPr lang="es-MX" b="1" dirty="0"/>
              <a:t>Logo</a:t>
            </a:r>
            <a:endParaRPr lang="en-US" b="1" dirty="0"/>
          </a:p>
        </p:txBody>
      </p:sp>
      <p:sp>
        <p:nvSpPr>
          <p:cNvPr id="19" name="Rectángulo 18"/>
          <p:cNvSpPr/>
          <p:nvPr/>
        </p:nvSpPr>
        <p:spPr>
          <a:xfrm>
            <a:off x="444862" y="200070"/>
            <a:ext cx="11456851" cy="60991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p:cNvSpPr txBox="1"/>
          <p:nvPr/>
        </p:nvSpPr>
        <p:spPr>
          <a:xfrm flipH="1">
            <a:off x="508449" y="526319"/>
            <a:ext cx="2115820" cy="369332"/>
          </a:xfrm>
          <a:prstGeom prst="rect">
            <a:avLst/>
          </a:prstGeom>
          <a:noFill/>
        </p:spPr>
        <p:txBody>
          <a:bodyPr wrap="square" rtlCol="0">
            <a:spAutoFit/>
          </a:bodyPr>
          <a:lstStyle/>
          <a:p>
            <a:r>
              <a:rPr lang="es-MX" b="1" dirty="0"/>
              <a:t>Zona Privada</a:t>
            </a:r>
            <a:endParaRPr lang="en-US" b="1" dirty="0"/>
          </a:p>
        </p:txBody>
      </p:sp>
      <p:sp>
        <p:nvSpPr>
          <p:cNvPr id="27" name="CuadroTexto 26"/>
          <p:cNvSpPr txBox="1"/>
          <p:nvPr/>
        </p:nvSpPr>
        <p:spPr>
          <a:xfrm>
            <a:off x="519513" y="872759"/>
            <a:ext cx="2041906" cy="307777"/>
          </a:xfrm>
          <a:prstGeom prst="rect">
            <a:avLst/>
          </a:prstGeom>
          <a:noFill/>
        </p:spPr>
        <p:txBody>
          <a:bodyPr wrap="none" rtlCol="0">
            <a:spAutoFit/>
          </a:bodyPr>
          <a:lstStyle/>
          <a:p>
            <a:r>
              <a:rPr lang="es-MX" sz="1400" dirty="0"/>
              <a:t>Zona privada / Reportes </a:t>
            </a:r>
            <a:endParaRPr lang="en-US" dirty="0"/>
          </a:p>
        </p:txBody>
      </p:sp>
      <p:cxnSp>
        <p:nvCxnSpPr>
          <p:cNvPr id="20" name="Conector recto 19"/>
          <p:cNvCxnSpPr/>
          <p:nvPr/>
        </p:nvCxnSpPr>
        <p:spPr>
          <a:xfrm>
            <a:off x="444862" y="1277594"/>
            <a:ext cx="60665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lamada rectangular redondeada 27"/>
          <p:cNvSpPr/>
          <p:nvPr/>
        </p:nvSpPr>
        <p:spPr>
          <a:xfrm>
            <a:off x="7536280" y="2581629"/>
            <a:ext cx="4322316" cy="2501738"/>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La </a:t>
            </a:r>
            <a:r>
              <a:rPr lang="es-MX" sz="1600" dirty="0" err="1"/>
              <a:t>reportería</a:t>
            </a:r>
            <a:r>
              <a:rPr lang="es-MX" sz="1600" dirty="0"/>
              <a:t> debe ser de selección por el usuario, debemos darle las variables para que pueda conjugar las mismas, en base a ello se debe generar el reporte.</a:t>
            </a:r>
          </a:p>
        </p:txBody>
      </p:sp>
      <p:pic>
        <p:nvPicPr>
          <p:cNvPr id="38" name="Imagen 37"/>
          <p:cNvPicPr>
            <a:picLocks noChangeAspect="1"/>
          </p:cNvPicPr>
          <p:nvPr/>
        </p:nvPicPr>
        <p:blipFill rotWithShape="1">
          <a:blip r:embed="rId2">
            <a:extLst>
              <a:ext uri="{28A0092B-C50C-407E-A947-70E740481C1C}">
                <a14:useLocalDpi xmlns:a14="http://schemas.microsoft.com/office/drawing/2010/main" val="0"/>
              </a:ext>
            </a:extLst>
          </a:blip>
          <a:srcRect t="41700" b="17417"/>
          <a:stretch/>
        </p:blipFill>
        <p:spPr>
          <a:xfrm>
            <a:off x="4503865" y="5693861"/>
            <a:ext cx="2104688" cy="503980"/>
          </a:xfrm>
          <a:prstGeom prst="rect">
            <a:avLst/>
          </a:prstGeom>
        </p:spPr>
      </p:pic>
      <p:sp>
        <p:nvSpPr>
          <p:cNvPr id="39" name="CuadroTexto 38"/>
          <p:cNvSpPr txBox="1"/>
          <p:nvPr/>
        </p:nvSpPr>
        <p:spPr>
          <a:xfrm>
            <a:off x="4814011" y="5762211"/>
            <a:ext cx="1150962" cy="338554"/>
          </a:xfrm>
          <a:prstGeom prst="rect">
            <a:avLst/>
          </a:prstGeom>
          <a:solidFill>
            <a:srgbClr val="FF4F4F"/>
          </a:solidFill>
        </p:spPr>
        <p:txBody>
          <a:bodyPr wrap="square" rtlCol="0">
            <a:spAutoFit/>
          </a:bodyPr>
          <a:lstStyle/>
          <a:p>
            <a:r>
              <a:rPr lang="es-MX" sz="1600" dirty="0">
                <a:solidFill>
                  <a:schemeClr val="bg1"/>
                </a:solidFill>
              </a:rPr>
              <a:t>Procesar</a:t>
            </a:r>
            <a:endParaRPr lang="en-US" sz="1600" dirty="0">
              <a:solidFill>
                <a:schemeClr val="bg1"/>
              </a:solidFill>
            </a:endParaRPr>
          </a:p>
        </p:txBody>
      </p:sp>
      <p:sp>
        <p:nvSpPr>
          <p:cNvPr id="42" name="CuadroTexto 41"/>
          <p:cNvSpPr txBox="1"/>
          <p:nvPr/>
        </p:nvSpPr>
        <p:spPr>
          <a:xfrm flipH="1">
            <a:off x="621839" y="1411783"/>
            <a:ext cx="2115820" cy="369332"/>
          </a:xfrm>
          <a:prstGeom prst="rect">
            <a:avLst/>
          </a:prstGeom>
          <a:noFill/>
        </p:spPr>
        <p:txBody>
          <a:bodyPr wrap="square" rtlCol="0">
            <a:spAutoFit/>
          </a:bodyPr>
          <a:lstStyle/>
          <a:p>
            <a:r>
              <a:rPr lang="es-MX" b="1" dirty="0"/>
              <a:t>Reportes</a:t>
            </a:r>
            <a:endParaRPr lang="en-US" b="1" dirty="0"/>
          </a:p>
        </p:txBody>
      </p:sp>
      <p:sp>
        <p:nvSpPr>
          <p:cNvPr id="43" name="CuadroTexto 42"/>
          <p:cNvSpPr txBox="1"/>
          <p:nvPr/>
        </p:nvSpPr>
        <p:spPr>
          <a:xfrm flipH="1">
            <a:off x="621838" y="2073394"/>
            <a:ext cx="4003324" cy="369332"/>
          </a:xfrm>
          <a:prstGeom prst="rect">
            <a:avLst/>
          </a:prstGeom>
          <a:noFill/>
        </p:spPr>
        <p:txBody>
          <a:bodyPr wrap="square" rtlCol="0">
            <a:spAutoFit/>
          </a:bodyPr>
          <a:lstStyle/>
          <a:p>
            <a:r>
              <a:rPr lang="es-MX" b="1" dirty="0"/>
              <a:t>Selección de Variables  (eje vertical)</a:t>
            </a:r>
            <a:endParaRPr lang="en-US" b="1" dirty="0"/>
          </a:p>
        </p:txBody>
      </p:sp>
      <p:sp>
        <p:nvSpPr>
          <p:cNvPr id="3" name="Rectángulo 2"/>
          <p:cNvSpPr/>
          <p:nvPr/>
        </p:nvSpPr>
        <p:spPr>
          <a:xfrm>
            <a:off x="712381" y="2400194"/>
            <a:ext cx="3519377" cy="806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43"/>
          <p:cNvSpPr txBox="1"/>
          <p:nvPr/>
        </p:nvSpPr>
        <p:spPr>
          <a:xfrm flipH="1">
            <a:off x="798816" y="2433045"/>
            <a:ext cx="3142087" cy="646331"/>
          </a:xfrm>
          <a:prstGeom prst="rect">
            <a:avLst/>
          </a:prstGeom>
          <a:noFill/>
        </p:spPr>
        <p:txBody>
          <a:bodyPr wrap="square" rtlCol="0">
            <a:spAutoFit/>
          </a:bodyPr>
          <a:lstStyle/>
          <a:p>
            <a:r>
              <a:rPr lang="es-MX" b="1" dirty="0"/>
              <a:t>Venta S/</a:t>
            </a:r>
          </a:p>
          <a:p>
            <a:r>
              <a:rPr lang="es-MX" b="1" dirty="0"/>
              <a:t>Venta (N° de artículos)</a:t>
            </a:r>
          </a:p>
        </p:txBody>
      </p:sp>
      <p:sp>
        <p:nvSpPr>
          <p:cNvPr id="45" name="CuadroTexto 44"/>
          <p:cNvSpPr txBox="1"/>
          <p:nvPr/>
        </p:nvSpPr>
        <p:spPr>
          <a:xfrm flipH="1">
            <a:off x="655375" y="3339965"/>
            <a:ext cx="3693340" cy="369332"/>
          </a:xfrm>
          <a:prstGeom prst="rect">
            <a:avLst/>
          </a:prstGeom>
          <a:noFill/>
        </p:spPr>
        <p:txBody>
          <a:bodyPr wrap="square" rtlCol="0">
            <a:spAutoFit/>
          </a:bodyPr>
          <a:lstStyle/>
          <a:p>
            <a:r>
              <a:rPr lang="es-MX" b="1" dirty="0"/>
              <a:t>Selección de tiempo (eje horizontal)</a:t>
            </a:r>
            <a:endParaRPr lang="en-US" b="1" dirty="0"/>
          </a:p>
        </p:txBody>
      </p:sp>
      <p:sp>
        <p:nvSpPr>
          <p:cNvPr id="46" name="Rectángulo 45"/>
          <p:cNvSpPr/>
          <p:nvPr/>
        </p:nvSpPr>
        <p:spPr>
          <a:xfrm>
            <a:off x="745918" y="3666764"/>
            <a:ext cx="3519377" cy="1003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adroTexto 46"/>
          <p:cNvSpPr txBox="1"/>
          <p:nvPr/>
        </p:nvSpPr>
        <p:spPr>
          <a:xfrm flipH="1">
            <a:off x="808420" y="3709297"/>
            <a:ext cx="3189421" cy="923330"/>
          </a:xfrm>
          <a:prstGeom prst="rect">
            <a:avLst/>
          </a:prstGeom>
          <a:noFill/>
        </p:spPr>
        <p:txBody>
          <a:bodyPr wrap="square" rtlCol="0">
            <a:spAutoFit/>
          </a:bodyPr>
          <a:lstStyle/>
          <a:p>
            <a:r>
              <a:rPr lang="es-MX" b="1" dirty="0"/>
              <a:t>Diario</a:t>
            </a:r>
          </a:p>
          <a:p>
            <a:r>
              <a:rPr lang="es-MX" b="1" dirty="0"/>
              <a:t>Mensual</a:t>
            </a:r>
          </a:p>
          <a:p>
            <a:r>
              <a:rPr lang="es-MX" b="1" dirty="0"/>
              <a:t>Anual</a:t>
            </a:r>
          </a:p>
        </p:txBody>
      </p:sp>
      <p:sp>
        <p:nvSpPr>
          <p:cNvPr id="48" name="CuadroTexto 47"/>
          <p:cNvSpPr txBox="1"/>
          <p:nvPr/>
        </p:nvSpPr>
        <p:spPr>
          <a:xfrm flipH="1">
            <a:off x="624133" y="4786643"/>
            <a:ext cx="3142087" cy="369332"/>
          </a:xfrm>
          <a:prstGeom prst="rect">
            <a:avLst/>
          </a:prstGeom>
          <a:noFill/>
        </p:spPr>
        <p:txBody>
          <a:bodyPr wrap="square" rtlCol="0">
            <a:spAutoFit/>
          </a:bodyPr>
          <a:lstStyle/>
          <a:p>
            <a:r>
              <a:rPr lang="es-MX" b="1" dirty="0"/>
              <a:t>Filtros</a:t>
            </a:r>
            <a:endParaRPr lang="en-US" b="1" dirty="0"/>
          </a:p>
        </p:txBody>
      </p:sp>
      <p:sp>
        <p:nvSpPr>
          <p:cNvPr id="49" name="Rectángulo 48"/>
          <p:cNvSpPr/>
          <p:nvPr/>
        </p:nvSpPr>
        <p:spPr>
          <a:xfrm>
            <a:off x="714675" y="5113442"/>
            <a:ext cx="3519377" cy="634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adroTexto 49"/>
          <p:cNvSpPr txBox="1"/>
          <p:nvPr/>
        </p:nvSpPr>
        <p:spPr>
          <a:xfrm flipH="1">
            <a:off x="777177" y="5155975"/>
            <a:ext cx="3189421" cy="646331"/>
          </a:xfrm>
          <a:prstGeom prst="rect">
            <a:avLst/>
          </a:prstGeom>
          <a:noFill/>
        </p:spPr>
        <p:txBody>
          <a:bodyPr wrap="square" rtlCol="0">
            <a:spAutoFit/>
          </a:bodyPr>
          <a:lstStyle/>
          <a:p>
            <a:r>
              <a:rPr lang="es-MX" b="1" dirty="0"/>
              <a:t>Comercio</a:t>
            </a:r>
          </a:p>
          <a:p>
            <a:endParaRPr lang="es-MX" b="1" dirty="0"/>
          </a:p>
        </p:txBody>
      </p:sp>
      <p:sp>
        <p:nvSpPr>
          <p:cNvPr id="5" name="Rectángulo 4"/>
          <p:cNvSpPr/>
          <p:nvPr/>
        </p:nvSpPr>
        <p:spPr>
          <a:xfrm>
            <a:off x="1915511" y="5177716"/>
            <a:ext cx="2138772" cy="33992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lamada rectangular redondeada 21"/>
          <p:cNvSpPr/>
          <p:nvPr/>
        </p:nvSpPr>
        <p:spPr>
          <a:xfrm>
            <a:off x="7490690" y="5157967"/>
            <a:ext cx="4322316" cy="1039874"/>
          </a:xfrm>
          <a:prstGeom prst="wedgeRoundRectCallout">
            <a:avLst>
              <a:gd name="adj1" fmla="val -76517"/>
              <a:gd name="adj2" fmla="val -98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a:t>Dato estático en función del comercio </a:t>
            </a:r>
            <a:r>
              <a:rPr lang="es-MX" sz="1600" dirty="0" err="1"/>
              <a:t>logeado</a:t>
            </a:r>
            <a:endParaRPr lang="es-MX" sz="1600" dirty="0"/>
          </a:p>
        </p:txBody>
      </p:sp>
      <p:sp>
        <p:nvSpPr>
          <p:cNvPr id="23" name="CuadroTexto 22"/>
          <p:cNvSpPr txBox="1"/>
          <p:nvPr/>
        </p:nvSpPr>
        <p:spPr>
          <a:xfrm flipH="1">
            <a:off x="9862074" y="263199"/>
            <a:ext cx="3831769" cy="307777"/>
          </a:xfrm>
          <a:prstGeom prst="rect">
            <a:avLst/>
          </a:prstGeom>
          <a:noFill/>
        </p:spPr>
        <p:txBody>
          <a:bodyPr wrap="square" rtlCol="0">
            <a:spAutoFit/>
          </a:bodyPr>
          <a:lstStyle/>
          <a:p>
            <a:r>
              <a:rPr lang="es-MX" sz="1400" dirty="0"/>
              <a:t> Productos  | Reportes</a:t>
            </a:r>
            <a:endParaRPr lang="en-US" sz="1400" dirty="0"/>
          </a:p>
        </p:txBody>
      </p:sp>
    </p:spTree>
    <p:extLst>
      <p:ext uri="{BB962C8B-B14F-4D97-AF65-F5344CB8AC3E}">
        <p14:creationId xmlns:p14="http://schemas.microsoft.com/office/powerpoint/2010/main" val="241364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5" y="6115502"/>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4"/>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45E835AC-A255-6D5C-8B30-6812C412D9DC}"/>
              </a:ext>
            </a:extLst>
          </p:cNvPr>
          <p:cNvPicPr>
            <a:picLocks noChangeAspect="1"/>
          </p:cNvPicPr>
          <p:nvPr/>
        </p:nvPicPr>
        <p:blipFill>
          <a:blip r:embed="rId2"/>
          <a:stretch>
            <a:fillRect/>
          </a:stretch>
        </p:blipFill>
        <p:spPr>
          <a:xfrm>
            <a:off x="11392022" y="6107296"/>
            <a:ext cx="586444" cy="619979"/>
          </a:xfrm>
          <a:prstGeom prst="rect">
            <a:avLst/>
          </a:prstGeom>
        </p:spPr>
      </p:pic>
      <p:sp>
        <p:nvSpPr>
          <p:cNvPr id="9" name="CuadroTexto 8">
            <a:extLst>
              <a:ext uri="{FF2B5EF4-FFF2-40B4-BE49-F238E27FC236}">
                <a16:creationId xmlns:a16="http://schemas.microsoft.com/office/drawing/2014/main" id="{693C0A28-5D81-2BE4-ACBF-DDA8330BF5B2}"/>
              </a:ext>
            </a:extLst>
          </p:cNvPr>
          <p:cNvSpPr txBox="1"/>
          <p:nvPr/>
        </p:nvSpPr>
        <p:spPr>
          <a:xfrm>
            <a:off x="9901101" y="6285060"/>
            <a:ext cx="2150524" cy="336165"/>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1443" dirty="0">
                <a:solidFill>
                  <a:schemeClr val="tx2"/>
                </a:solidFill>
                <a:latin typeface="+mj-lt"/>
                <a:ea typeface="+mj-ea"/>
                <a:cs typeface="+mj-cs"/>
              </a:rPr>
              <a:t>Florerías </a:t>
            </a:r>
            <a:r>
              <a:rPr lang="en-US" sz="1443" dirty="0" err="1">
                <a:solidFill>
                  <a:schemeClr val="tx2"/>
                </a:solidFill>
                <a:latin typeface="+mj-lt"/>
                <a:ea typeface="+mj-ea"/>
                <a:cs typeface="+mj-cs"/>
              </a:rPr>
              <a:t>en</a:t>
            </a:r>
            <a:r>
              <a:rPr lang="en-US" sz="1443" dirty="0">
                <a:solidFill>
                  <a:schemeClr val="tx2"/>
                </a:solidFill>
                <a:latin typeface="+mj-lt"/>
                <a:ea typeface="+mj-ea"/>
                <a:cs typeface="+mj-cs"/>
              </a:rPr>
              <a:t> Lima</a:t>
            </a:r>
            <a:endParaRPr lang="en-US" sz="1600" dirty="0">
              <a:solidFill>
                <a:schemeClr val="tx2"/>
              </a:solidFill>
              <a:latin typeface="+mj-lt"/>
              <a:ea typeface="+mj-ea"/>
              <a:cs typeface="+mj-cs"/>
            </a:endParaRPr>
          </a:p>
        </p:txBody>
      </p:sp>
      <p:sp>
        <p:nvSpPr>
          <p:cNvPr id="2" name="CuadroTexto 1">
            <a:extLst>
              <a:ext uri="{FF2B5EF4-FFF2-40B4-BE49-F238E27FC236}">
                <a16:creationId xmlns:a16="http://schemas.microsoft.com/office/drawing/2014/main" id="{EB4156C3-C14B-CA03-6730-9E39ACCDABA4}"/>
              </a:ext>
            </a:extLst>
          </p:cNvPr>
          <p:cNvSpPr txBox="1"/>
          <p:nvPr/>
        </p:nvSpPr>
        <p:spPr>
          <a:xfrm>
            <a:off x="1670670" y="288217"/>
            <a:ext cx="2949060" cy="440484"/>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2400" dirty="0">
                <a:solidFill>
                  <a:schemeClr val="tx2"/>
                </a:solidFill>
                <a:latin typeface="+mj-lt"/>
                <a:ea typeface="+mj-ea"/>
                <a:cs typeface="+mj-cs"/>
              </a:rPr>
              <a:t>Preferencias</a:t>
            </a:r>
            <a:endParaRPr lang="en-US" sz="28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562BC38B-D587-4373-406D-EDD62E8FA3DF}"/>
              </a:ext>
            </a:extLst>
          </p:cNvPr>
          <p:cNvSpPr txBox="1"/>
          <p:nvPr/>
        </p:nvSpPr>
        <p:spPr>
          <a:xfrm>
            <a:off x="2397897" y="1061666"/>
            <a:ext cx="1323273" cy="1046440"/>
          </a:xfrm>
          <a:prstGeom prst="rect">
            <a:avLst/>
          </a:prstGeom>
          <a:noFill/>
        </p:spPr>
        <p:txBody>
          <a:bodyPr wrap="square">
            <a:spAutoFit/>
          </a:bodyPr>
          <a:lstStyle/>
          <a:p>
            <a:pPr algn="just"/>
            <a:r>
              <a:rPr lang="es-ES" dirty="0">
                <a:solidFill>
                  <a:srgbClr val="222222"/>
                </a:solidFill>
                <a:latin typeface="Poppins" panose="020B0502040204020203" pitchFamily="2" charset="0"/>
              </a:rPr>
              <a:t> </a:t>
            </a:r>
          </a:p>
          <a:p>
            <a:pPr algn="just"/>
            <a:r>
              <a:rPr lang="es-ES" sz="4400" dirty="0">
                <a:solidFill>
                  <a:srgbClr val="222222"/>
                </a:solidFill>
                <a:latin typeface="Poppins" panose="020B0502040204020203" pitchFamily="2" charset="0"/>
              </a:rPr>
              <a:t>35%</a:t>
            </a:r>
          </a:p>
        </p:txBody>
      </p:sp>
      <p:sp>
        <p:nvSpPr>
          <p:cNvPr id="6" name="CuadroTexto 5">
            <a:extLst>
              <a:ext uri="{FF2B5EF4-FFF2-40B4-BE49-F238E27FC236}">
                <a16:creationId xmlns:a16="http://schemas.microsoft.com/office/drawing/2014/main" id="{7BE2FB74-686D-03CD-C8EF-3276F6C18933}"/>
              </a:ext>
            </a:extLst>
          </p:cNvPr>
          <p:cNvSpPr txBox="1"/>
          <p:nvPr/>
        </p:nvSpPr>
        <p:spPr>
          <a:xfrm>
            <a:off x="5614011" y="1404782"/>
            <a:ext cx="1323273" cy="646331"/>
          </a:xfrm>
          <a:prstGeom prst="rect">
            <a:avLst/>
          </a:prstGeom>
          <a:noFill/>
        </p:spPr>
        <p:txBody>
          <a:bodyPr wrap="square">
            <a:spAutoFit/>
          </a:bodyPr>
          <a:lstStyle/>
          <a:p>
            <a:pPr algn="just"/>
            <a:r>
              <a:rPr lang="es-ES" sz="3600" dirty="0">
                <a:solidFill>
                  <a:srgbClr val="222222"/>
                </a:solidFill>
                <a:latin typeface="Poppins" panose="020B0502040204020203" pitchFamily="2" charset="0"/>
              </a:rPr>
              <a:t>20%</a:t>
            </a:r>
          </a:p>
        </p:txBody>
      </p:sp>
      <p:sp>
        <p:nvSpPr>
          <p:cNvPr id="18" name="CuadroTexto 17">
            <a:extLst>
              <a:ext uri="{FF2B5EF4-FFF2-40B4-BE49-F238E27FC236}">
                <a16:creationId xmlns:a16="http://schemas.microsoft.com/office/drawing/2014/main" id="{E0CC5E99-E9E7-FB2A-84E3-2608DF6F1391}"/>
              </a:ext>
            </a:extLst>
          </p:cNvPr>
          <p:cNvSpPr txBox="1"/>
          <p:nvPr/>
        </p:nvSpPr>
        <p:spPr>
          <a:xfrm>
            <a:off x="8942640" y="1404781"/>
            <a:ext cx="1231138" cy="646331"/>
          </a:xfrm>
          <a:prstGeom prst="rect">
            <a:avLst/>
          </a:prstGeom>
          <a:noFill/>
        </p:spPr>
        <p:txBody>
          <a:bodyPr wrap="square">
            <a:spAutoFit/>
          </a:bodyPr>
          <a:lstStyle/>
          <a:p>
            <a:pPr algn="just"/>
            <a:r>
              <a:rPr lang="es-ES" sz="3600" dirty="0">
                <a:solidFill>
                  <a:srgbClr val="222222"/>
                </a:solidFill>
                <a:latin typeface="Poppins" panose="020B0502040204020203" pitchFamily="2" charset="0"/>
              </a:rPr>
              <a:t>15%</a:t>
            </a:r>
          </a:p>
        </p:txBody>
      </p:sp>
      <p:sp>
        <p:nvSpPr>
          <p:cNvPr id="20" name="CuadroTexto 19">
            <a:extLst>
              <a:ext uri="{FF2B5EF4-FFF2-40B4-BE49-F238E27FC236}">
                <a16:creationId xmlns:a16="http://schemas.microsoft.com/office/drawing/2014/main" id="{C26AB046-51FD-4935-B45D-DD3AEE0289CD}"/>
              </a:ext>
            </a:extLst>
          </p:cNvPr>
          <p:cNvSpPr txBox="1"/>
          <p:nvPr/>
        </p:nvSpPr>
        <p:spPr>
          <a:xfrm>
            <a:off x="10294890" y="2551401"/>
            <a:ext cx="1926667" cy="369332"/>
          </a:xfrm>
          <a:prstGeom prst="rect">
            <a:avLst/>
          </a:prstGeom>
          <a:noFill/>
        </p:spPr>
        <p:txBody>
          <a:bodyPr wrap="square">
            <a:spAutoFit/>
          </a:bodyPr>
          <a:lstStyle/>
          <a:p>
            <a:pPr algn="just"/>
            <a:r>
              <a:rPr lang="es-ES" dirty="0">
                <a:solidFill>
                  <a:srgbClr val="222222"/>
                </a:solidFill>
                <a:latin typeface="Poppins" panose="020B0502040204020203" pitchFamily="2" charset="0"/>
              </a:rPr>
              <a:t>10% Girasoles  </a:t>
            </a:r>
          </a:p>
        </p:txBody>
      </p:sp>
      <p:sp>
        <p:nvSpPr>
          <p:cNvPr id="24" name="CuadroTexto 23">
            <a:extLst>
              <a:ext uri="{FF2B5EF4-FFF2-40B4-BE49-F238E27FC236}">
                <a16:creationId xmlns:a16="http://schemas.microsoft.com/office/drawing/2014/main" id="{0ABB56D8-04CD-BCEB-ABDC-9A30E32C220A}"/>
              </a:ext>
            </a:extLst>
          </p:cNvPr>
          <p:cNvSpPr txBox="1"/>
          <p:nvPr/>
        </p:nvSpPr>
        <p:spPr>
          <a:xfrm>
            <a:off x="10371756" y="2978334"/>
            <a:ext cx="2040531" cy="369332"/>
          </a:xfrm>
          <a:prstGeom prst="rect">
            <a:avLst/>
          </a:prstGeom>
          <a:noFill/>
        </p:spPr>
        <p:txBody>
          <a:bodyPr wrap="square">
            <a:spAutoFit/>
          </a:bodyPr>
          <a:lstStyle/>
          <a:p>
            <a:pPr algn="just"/>
            <a:r>
              <a:rPr lang="es-ES" dirty="0">
                <a:solidFill>
                  <a:srgbClr val="222222"/>
                </a:solidFill>
                <a:latin typeface="Poppins" panose="020B0502040204020203" pitchFamily="2" charset="0"/>
              </a:rPr>
              <a:t>5% Claveles </a:t>
            </a:r>
          </a:p>
        </p:txBody>
      </p:sp>
      <p:pic>
        <p:nvPicPr>
          <p:cNvPr id="26" name="Imagen 25">
            <a:extLst>
              <a:ext uri="{FF2B5EF4-FFF2-40B4-BE49-F238E27FC236}">
                <a16:creationId xmlns:a16="http://schemas.microsoft.com/office/drawing/2014/main" id="{E5E5C63C-D7DF-1F9F-1FCD-E2D094D3EFFB}"/>
              </a:ext>
            </a:extLst>
          </p:cNvPr>
          <p:cNvPicPr>
            <a:picLocks noChangeAspect="1"/>
          </p:cNvPicPr>
          <p:nvPr/>
        </p:nvPicPr>
        <p:blipFill>
          <a:blip r:embed="rId3"/>
          <a:stretch>
            <a:fillRect/>
          </a:stretch>
        </p:blipFill>
        <p:spPr>
          <a:xfrm>
            <a:off x="1876115" y="2108105"/>
            <a:ext cx="2093236" cy="2228903"/>
          </a:xfrm>
          <a:prstGeom prst="rect">
            <a:avLst/>
          </a:prstGeom>
        </p:spPr>
      </p:pic>
      <p:pic>
        <p:nvPicPr>
          <p:cNvPr id="28" name="Imagen 27">
            <a:extLst>
              <a:ext uri="{FF2B5EF4-FFF2-40B4-BE49-F238E27FC236}">
                <a16:creationId xmlns:a16="http://schemas.microsoft.com/office/drawing/2014/main" id="{10C6EBD4-95B8-7E1A-88A4-7D9A9F1F0A64}"/>
              </a:ext>
            </a:extLst>
          </p:cNvPr>
          <p:cNvPicPr>
            <a:picLocks noChangeAspect="1"/>
          </p:cNvPicPr>
          <p:nvPr/>
        </p:nvPicPr>
        <p:blipFill>
          <a:blip r:embed="rId4"/>
          <a:stretch>
            <a:fillRect/>
          </a:stretch>
        </p:blipFill>
        <p:spPr>
          <a:xfrm>
            <a:off x="4961150" y="2100306"/>
            <a:ext cx="2688264" cy="2228904"/>
          </a:xfrm>
          <a:prstGeom prst="rect">
            <a:avLst/>
          </a:prstGeom>
        </p:spPr>
      </p:pic>
      <p:pic>
        <p:nvPicPr>
          <p:cNvPr id="32" name="Imagen 31">
            <a:extLst>
              <a:ext uri="{FF2B5EF4-FFF2-40B4-BE49-F238E27FC236}">
                <a16:creationId xmlns:a16="http://schemas.microsoft.com/office/drawing/2014/main" id="{9745F982-5E53-769E-4434-6669AB55B81E}"/>
              </a:ext>
            </a:extLst>
          </p:cNvPr>
          <p:cNvPicPr>
            <a:picLocks noChangeAspect="1"/>
          </p:cNvPicPr>
          <p:nvPr/>
        </p:nvPicPr>
        <p:blipFill>
          <a:blip r:embed="rId5"/>
          <a:stretch>
            <a:fillRect/>
          </a:stretch>
        </p:blipFill>
        <p:spPr>
          <a:xfrm>
            <a:off x="8446258" y="2105807"/>
            <a:ext cx="1589671" cy="2228904"/>
          </a:xfrm>
          <a:prstGeom prst="rect">
            <a:avLst/>
          </a:prstGeom>
        </p:spPr>
      </p:pic>
    </p:spTree>
    <p:extLst>
      <p:ext uri="{BB962C8B-B14F-4D97-AF65-F5344CB8AC3E}">
        <p14:creationId xmlns:p14="http://schemas.microsoft.com/office/powerpoint/2010/main" val="3518952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ángulo: esquinas redondeadas 65">
            <a:extLst>
              <a:ext uri="{FF2B5EF4-FFF2-40B4-BE49-F238E27FC236}">
                <a16:creationId xmlns:a16="http://schemas.microsoft.com/office/drawing/2014/main" id="{63D6749B-6963-0ED8-7601-B5189BC27FBB}"/>
              </a:ext>
            </a:extLst>
          </p:cNvPr>
          <p:cNvSpPr/>
          <p:nvPr/>
        </p:nvSpPr>
        <p:spPr>
          <a:xfrm>
            <a:off x="267810" y="268916"/>
            <a:ext cx="11656381" cy="1758309"/>
          </a:xfrm>
          <a:prstGeom prst="roundRect">
            <a:avLst>
              <a:gd name="adj" fmla="val 5012"/>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Imagen 3">
            <a:extLst>
              <a:ext uri="{FF2B5EF4-FFF2-40B4-BE49-F238E27FC236}">
                <a16:creationId xmlns:a16="http://schemas.microsoft.com/office/drawing/2014/main" id="{A059E60A-2825-2A27-A115-E910FDB67ABC}"/>
              </a:ext>
            </a:extLst>
          </p:cNvPr>
          <p:cNvPicPr>
            <a:picLocks noChangeAspect="1"/>
          </p:cNvPicPr>
          <p:nvPr/>
        </p:nvPicPr>
        <p:blipFill>
          <a:blip r:embed="rId2"/>
          <a:stretch>
            <a:fillRect/>
          </a:stretch>
        </p:blipFill>
        <p:spPr>
          <a:xfrm>
            <a:off x="457714" y="2121761"/>
            <a:ext cx="1348512" cy="280019"/>
          </a:xfrm>
          <a:prstGeom prst="rect">
            <a:avLst/>
          </a:prstGeom>
        </p:spPr>
      </p:pic>
      <p:pic>
        <p:nvPicPr>
          <p:cNvPr id="5" name="Imagen 4">
            <a:extLst>
              <a:ext uri="{FF2B5EF4-FFF2-40B4-BE49-F238E27FC236}">
                <a16:creationId xmlns:a16="http://schemas.microsoft.com/office/drawing/2014/main" id="{A416F84E-B8FA-13CC-A971-9929467898B2}"/>
              </a:ext>
            </a:extLst>
          </p:cNvPr>
          <p:cNvPicPr>
            <a:picLocks noChangeAspect="1"/>
          </p:cNvPicPr>
          <p:nvPr/>
        </p:nvPicPr>
        <p:blipFill rotWithShape="1">
          <a:blip r:embed="rId3"/>
          <a:srcRect t="32769" b="32479"/>
          <a:stretch/>
        </p:blipFill>
        <p:spPr>
          <a:xfrm>
            <a:off x="452947" y="2558584"/>
            <a:ext cx="1552186" cy="581680"/>
          </a:xfrm>
          <a:prstGeom prst="rect">
            <a:avLst/>
          </a:prstGeom>
        </p:spPr>
      </p:pic>
      <p:pic>
        <p:nvPicPr>
          <p:cNvPr id="6" name="Imagen 5">
            <a:extLst>
              <a:ext uri="{FF2B5EF4-FFF2-40B4-BE49-F238E27FC236}">
                <a16:creationId xmlns:a16="http://schemas.microsoft.com/office/drawing/2014/main" id="{ED3514CB-E034-1C1D-DED1-C00EFEBB9660}"/>
              </a:ext>
            </a:extLst>
          </p:cNvPr>
          <p:cNvPicPr>
            <a:picLocks noChangeAspect="1"/>
          </p:cNvPicPr>
          <p:nvPr/>
        </p:nvPicPr>
        <p:blipFill rotWithShape="1">
          <a:blip r:embed="rId4"/>
          <a:srcRect l="58191" t="16742" r="8190" b="33441"/>
          <a:stretch/>
        </p:blipFill>
        <p:spPr>
          <a:xfrm>
            <a:off x="711615" y="3316077"/>
            <a:ext cx="762078" cy="646100"/>
          </a:xfrm>
          <a:prstGeom prst="rect">
            <a:avLst/>
          </a:prstGeom>
        </p:spPr>
      </p:pic>
      <p:pic>
        <p:nvPicPr>
          <p:cNvPr id="7" name="Imagen 6">
            <a:extLst>
              <a:ext uri="{FF2B5EF4-FFF2-40B4-BE49-F238E27FC236}">
                <a16:creationId xmlns:a16="http://schemas.microsoft.com/office/drawing/2014/main" id="{10B1D004-AD30-E2F1-9C93-812E33B4CCA3}"/>
              </a:ext>
            </a:extLst>
          </p:cNvPr>
          <p:cNvPicPr>
            <a:picLocks noChangeAspect="1"/>
          </p:cNvPicPr>
          <p:nvPr/>
        </p:nvPicPr>
        <p:blipFill>
          <a:blip r:embed="rId5"/>
          <a:stretch>
            <a:fillRect/>
          </a:stretch>
        </p:blipFill>
        <p:spPr>
          <a:xfrm>
            <a:off x="567074" y="4158082"/>
            <a:ext cx="1243341" cy="581680"/>
          </a:xfrm>
          <a:prstGeom prst="rect">
            <a:avLst/>
          </a:prstGeom>
        </p:spPr>
      </p:pic>
      <p:sp>
        <p:nvSpPr>
          <p:cNvPr id="12" name="CuadroTexto 11">
            <a:extLst>
              <a:ext uri="{FF2B5EF4-FFF2-40B4-BE49-F238E27FC236}">
                <a16:creationId xmlns:a16="http://schemas.microsoft.com/office/drawing/2014/main" id="{6F3B9B0F-5325-02CB-1D0A-0AAD37905A66}"/>
              </a:ext>
            </a:extLst>
          </p:cNvPr>
          <p:cNvSpPr txBox="1"/>
          <p:nvPr/>
        </p:nvSpPr>
        <p:spPr>
          <a:xfrm>
            <a:off x="1377523" y="268917"/>
            <a:ext cx="10445039" cy="1923604"/>
          </a:xfrm>
          <a:prstGeom prst="rect">
            <a:avLst/>
          </a:prstGeom>
          <a:noFill/>
        </p:spPr>
        <p:txBody>
          <a:bodyPr wrap="none" rtlCol="0">
            <a:spAutoFit/>
          </a:bodyPr>
          <a:lstStyle/>
          <a:p>
            <a:r>
              <a:rPr lang="es-PE" sz="1400" b="1" dirty="0"/>
              <a:t>                          Arreglos   Cajas y ramos   Plantas   Defunciones  Flores para tu casa  Preservada  Otras Ocasiones   Juguetes     Complementos</a:t>
            </a:r>
          </a:p>
          <a:p>
            <a:pPr lvl="4"/>
            <a:r>
              <a:rPr lang="es-PE" sz="1050" dirty="0"/>
              <a:t>                                                                                                                                             (+ de 1 </a:t>
            </a:r>
            <a:r>
              <a:rPr lang="es-PE" sz="1050" dirty="0" err="1"/>
              <a:t>ñao</a:t>
            </a:r>
            <a:r>
              <a:rPr lang="es-PE" sz="1050" dirty="0"/>
              <a:t>             Mejórate pronto                                    Peluches</a:t>
            </a:r>
          </a:p>
          <a:p>
            <a:pPr lvl="4"/>
            <a:r>
              <a:rPr lang="es-PE" sz="1050" dirty="0"/>
              <a:t>                                                                                                                                                    </a:t>
            </a:r>
            <a:r>
              <a:rPr lang="es-PE" sz="1050" dirty="0" err="1"/>
              <a:t>Forever</a:t>
            </a:r>
            <a:r>
              <a:rPr lang="es-PE" sz="1050" dirty="0"/>
              <a:t>)          Graduación                                              Tazas</a:t>
            </a:r>
          </a:p>
          <a:p>
            <a:pPr lvl="4"/>
            <a:r>
              <a:rPr lang="es-PE" sz="1050" dirty="0"/>
              <a:t>                                                                                                                                                                              Amor, amistad                                        Vinos</a:t>
            </a:r>
          </a:p>
          <a:p>
            <a:pPr lvl="4"/>
            <a:r>
              <a:rPr lang="es-PE" sz="1050" dirty="0"/>
              <a:t>                                                                                                                                                                              Nacimiento                                              Termos</a:t>
            </a:r>
          </a:p>
          <a:p>
            <a:pPr lvl="4"/>
            <a:r>
              <a:rPr lang="es-PE" sz="1050" dirty="0"/>
              <a:t>                                                                                                                                                                              Cumpleaños                                             Globos</a:t>
            </a:r>
          </a:p>
          <a:p>
            <a:pPr lvl="4"/>
            <a:r>
              <a:rPr lang="es-PE" sz="1050" dirty="0"/>
              <a:t>                                                                                                                                                                              Inauguración                                           Tomatodos</a:t>
            </a:r>
          </a:p>
          <a:p>
            <a:pPr lvl="4"/>
            <a:r>
              <a:rPr lang="es-PE" sz="1050" dirty="0"/>
              <a:t>                                                                                                                                                                              Matrimonio                                             Chocolates</a:t>
            </a:r>
          </a:p>
          <a:p>
            <a:pPr lvl="4"/>
            <a:r>
              <a:rPr lang="es-PE" sz="1050" dirty="0"/>
              <a:t>                                                                                                                                                                              Para él, ella, </a:t>
            </a:r>
          </a:p>
          <a:p>
            <a:pPr lvl="4"/>
            <a:r>
              <a:rPr lang="es-PE" sz="1050" dirty="0"/>
              <a:t>                                                                                                                                                                              Bebes</a:t>
            </a:r>
          </a:p>
          <a:p>
            <a:pPr lvl="4"/>
            <a:r>
              <a:rPr lang="es-PE" sz="1050" dirty="0"/>
              <a:t>                                                                                                                                                             </a:t>
            </a:r>
          </a:p>
        </p:txBody>
      </p:sp>
      <p:pic>
        <p:nvPicPr>
          <p:cNvPr id="13" name="Imagen 12">
            <a:extLst>
              <a:ext uri="{FF2B5EF4-FFF2-40B4-BE49-F238E27FC236}">
                <a16:creationId xmlns:a16="http://schemas.microsoft.com/office/drawing/2014/main" id="{96972CA6-C52F-0DFB-392B-7CEBC7B41BF8}"/>
              </a:ext>
            </a:extLst>
          </p:cNvPr>
          <p:cNvPicPr>
            <a:picLocks noChangeAspect="1"/>
          </p:cNvPicPr>
          <p:nvPr/>
        </p:nvPicPr>
        <p:blipFill rotWithShape="1">
          <a:blip r:embed="rId6"/>
          <a:srcRect l="14442" t="10346" r="5826" b="22385"/>
          <a:stretch/>
        </p:blipFill>
        <p:spPr>
          <a:xfrm>
            <a:off x="8693135" y="2124414"/>
            <a:ext cx="487118" cy="441471"/>
          </a:xfrm>
          <a:prstGeom prst="rect">
            <a:avLst/>
          </a:prstGeom>
        </p:spPr>
      </p:pic>
      <p:pic>
        <p:nvPicPr>
          <p:cNvPr id="14" name="Imagen 13">
            <a:extLst>
              <a:ext uri="{FF2B5EF4-FFF2-40B4-BE49-F238E27FC236}">
                <a16:creationId xmlns:a16="http://schemas.microsoft.com/office/drawing/2014/main" id="{1DAE34ED-C1B5-50FC-3F6B-93195F50DDB0}"/>
              </a:ext>
            </a:extLst>
          </p:cNvPr>
          <p:cNvPicPr>
            <a:picLocks noChangeAspect="1"/>
          </p:cNvPicPr>
          <p:nvPr/>
        </p:nvPicPr>
        <p:blipFill rotWithShape="1">
          <a:blip r:embed="rId6"/>
          <a:srcRect l="14442" t="10346" r="5826" b="22385"/>
          <a:stretch/>
        </p:blipFill>
        <p:spPr>
          <a:xfrm>
            <a:off x="7682560" y="2124415"/>
            <a:ext cx="487118" cy="441471"/>
          </a:xfrm>
          <a:prstGeom prst="rect">
            <a:avLst/>
          </a:prstGeom>
        </p:spPr>
      </p:pic>
      <p:pic>
        <p:nvPicPr>
          <p:cNvPr id="15" name="Imagen 14">
            <a:extLst>
              <a:ext uri="{FF2B5EF4-FFF2-40B4-BE49-F238E27FC236}">
                <a16:creationId xmlns:a16="http://schemas.microsoft.com/office/drawing/2014/main" id="{C2FDFC3D-E25B-CE1C-D959-A3A7B0069866}"/>
              </a:ext>
            </a:extLst>
          </p:cNvPr>
          <p:cNvPicPr>
            <a:picLocks noChangeAspect="1"/>
          </p:cNvPicPr>
          <p:nvPr/>
        </p:nvPicPr>
        <p:blipFill rotWithShape="1">
          <a:blip r:embed="rId6"/>
          <a:srcRect l="14442" t="10346" r="5826" b="22385"/>
          <a:stretch/>
        </p:blipFill>
        <p:spPr>
          <a:xfrm>
            <a:off x="6563974" y="2124415"/>
            <a:ext cx="487118" cy="441471"/>
          </a:xfrm>
          <a:prstGeom prst="rect">
            <a:avLst/>
          </a:prstGeom>
        </p:spPr>
      </p:pic>
      <p:pic>
        <p:nvPicPr>
          <p:cNvPr id="16" name="Imagen 15">
            <a:extLst>
              <a:ext uri="{FF2B5EF4-FFF2-40B4-BE49-F238E27FC236}">
                <a16:creationId xmlns:a16="http://schemas.microsoft.com/office/drawing/2014/main" id="{2EB5A66D-961B-6D39-35C0-0756792E813E}"/>
              </a:ext>
            </a:extLst>
          </p:cNvPr>
          <p:cNvPicPr>
            <a:picLocks noChangeAspect="1"/>
          </p:cNvPicPr>
          <p:nvPr/>
        </p:nvPicPr>
        <p:blipFill rotWithShape="1">
          <a:blip r:embed="rId6"/>
          <a:srcRect l="14442" t="10346" r="5826" b="22385"/>
          <a:stretch/>
        </p:blipFill>
        <p:spPr>
          <a:xfrm>
            <a:off x="5445388" y="2124415"/>
            <a:ext cx="487118" cy="441471"/>
          </a:xfrm>
          <a:prstGeom prst="rect">
            <a:avLst/>
          </a:prstGeom>
        </p:spPr>
      </p:pic>
      <p:pic>
        <p:nvPicPr>
          <p:cNvPr id="17" name="Imagen 16">
            <a:extLst>
              <a:ext uri="{FF2B5EF4-FFF2-40B4-BE49-F238E27FC236}">
                <a16:creationId xmlns:a16="http://schemas.microsoft.com/office/drawing/2014/main" id="{29C0FE80-6A8A-2C18-C84A-4EE2B428DD1D}"/>
              </a:ext>
            </a:extLst>
          </p:cNvPr>
          <p:cNvPicPr>
            <a:picLocks noChangeAspect="1"/>
          </p:cNvPicPr>
          <p:nvPr/>
        </p:nvPicPr>
        <p:blipFill rotWithShape="1">
          <a:blip r:embed="rId6"/>
          <a:srcRect l="14442" t="10346" r="5826" b="22385"/>
          <a:stretch/>
        </p:blipFill>
        <p:spPr>
          <a:xfrm>
            <a:off x="2634495" y="2124414"/>
            <a:ext cx="487118" cy="441471"/>
          </a:xfrm>
          <a:prstGeom prst="rect">
            <a:avLst/>
          </a:prstGeom>
        </p:spPr>
      </p:pic>
      <p:pic>
        <p:nvPicPr>
          <p:cNvPr id="18" name="Imagen 17">
            <a:extLst>
              <a:ext uri="{FF2B5EF4-FFF2-40B4-BE49-F238E27FC236}">
                <a16:creationId xmlns:a16="http://schemas.microsoft.com/office/drawing/2014/main" id="{BB724AC9-C635-97C4-DE5F-59172C1D0694}"/>
              </a:ext>
            </a:extLst>
          </p:cNvPr>
          <p:cNvPicPr>
            <a:picLocks noChangeAspect="1"/>
          </p:cNvPicPr>
          <p:nvPr/>
        </p:nvPicPr>
        <p:blipFill rotWithShape="1">
          <a:blip r:embed="rId6"/>
          <a:srcRect l="14442" t="10346" r="5826" b="22385"/>
          <a:stretch/>
        </p:blipFill>
        <p:spPr>
          <a:xfrm>
            <a:off x="3577956" y="2124414"/>
            <a:ext cx="487118" cy="441471"/>
          </a:xfrm>
          <a:prstGeom prst="rect">
            <a:avLst/>
          </a:prstGeom>
        </p:spPr>
      </p:pic>
      <p:pic>
        <p:nvPicPr>
          <p:cNvPr id="19" name="Imagen 18">
            <a:extLst>
              <a:ext uri="{FF2B5EF4-FFF2-40B4-BE49-F238E27FC236}">
                <a16:creationId xmlns:a16="http://schemas.microsoft.com/office/drawing/2014/main" id="{BE18E09C-FB8F-AB8E-D543-1C0407E33045}"/>
              </a:ext>
            </a:extLst>
          </p:cNvPr>
          <p:cNvPicPr>
            <a:picLocks noChangeAspect="1"/>
          </p:cNvPicPr>
          <p:nvPr/>
        </p:nvPicPr>
        <p:blipFill rotWithShape="1">
          <a:blip r:embed="rId6"/>
          <a:srcRect l="14442" t="10346" r="5826" b="22385"/>
          <a:stretch/>
        </p:blipFill>
        <p:spPr>
          <a:xfrm>
            <a:off x="9731821" y="2124414"/>
            <a:ext cx="487118" cy="441471"/>
          </a:xfrm>
          <a:prstGeom prst="rect">
            <a:avLst/>
          </a:prstGeom>
        </p:spPr>
      </p:pic>
      <p:pic>
        <p:nvPicPr>
          <p:cNvPr id="42" name="Imagen 41">
            <a:extLst>
              <a:ext uri="{FF2B5EF4-FFF2-40B4-BE49-F238E27FC236}">
                <a16:creationId xmlns:a16="http://schemas.microsoft.com/office/drawing/2014/main" id="{62880B09-5E1A-C842-DF81-8D15890CAC0B}"/>
              </a:ext>
            </a:extLst>
          </p:cNvPr>
          <p:cNvPicPr>
            <a:picLocks noChangeAspect="1"/>
          </p:cNvPicPr>
          <p:nvPr/>
        </p:nvPicPr>
        <p:blipFill rotWithShape="1">
          <a:blip r:embed="rId6"/>
          <a:srcRect l="14442" t="10346" r="5826" b="22385"/>
          <a:stretch/>
        </p:blipFill>
        <p:spPr>
          <a:xfrm>
            <a:off x="8687914" y="2714196"/>
            <a:ext cx="487118" cy="441471"/>
          </a:xfrm>
          <a:prstGeom prst="rect">
            <a:avLst/>
          </a:prstGeom>
        </p:spPr>
      </p:pic>
      <p:pic>
        <p:nvPicPr>
          <p:cNvPr id="43" name="Imagen 42">
            <a:extLst>
              <a:ext uri="{FF2B5EF4-FFF2-40B4-BE49-F238E27FC236}">
                <a16:creationId xmlns:a16="http://schemas.microsoft.com/office/drawing/2014/main" id="{AA18B067-72C4-87E3-7E6A-BDEA008CC0F2}"/>
              </a:ext>
            </a:extLst>
          </p:cNvPr>
          <p:cNvPicPr>
            <a:picLocks noChangeAspect="1"/>
          </p:cNvPicPr>
          <p:nvPr/>
        </p:nvPicPr>
        <p:blipFill rotWithShape="1">
          <a:blip r:embed="rId6"/>
          <a:srcRect l="14442" t="10346" r="5826" b="22385"/>
          <a:stretch/>
        </p:blipFill>
        <p:spPr>
          <a:xfrm>
            <a:off x="7677339" y="2714197"/>
            <a:ext cx="487118" cy="441471"/>
          </a:xfrm>
          <a:prstGeom prst="rect">
            <a:avLst/>
          </a:prstGeom>
        </p:spPr>
      </p:pic>
      <p:pic>
        <p:nvPicPr>
          <p:cNvPr id="44" name="Imagen 43">
            <a:extLst>
              <a:ext uri="{FF2B5EF4-FFF2-40B4-BE49-F238E27FC236}">
                <a16:creationId xmlns:a16="http://schemas.microsoft.com/office/drawing/2014/main" id="{6393C5BC-4594-3A57-AA14-E9B55CEC6769}"/>
              </a:ext>
            </a:extLst>
          </p:cNvPr>
          <p:cNvPicPr>
            <a:picLocks noChangeAspect="1"/>
          </p:cNvPicPr>
          <p:nvPr/>
        </p:nvPicPr>
        <p:blipFill rotWithShape="1">
          <a:blip r:embed="rId6"/>
          <a:srcRect l="14442" t="10346" r="5826" b="22385"/>
          <a:stretch/>
        </p:blipFill>
        <p:spPr>
          <a:xfrm>
            <a:off x="6558753" y="2714197"/>
            <a:ext cx="487118" cy="441471"/>
          </a:xfrm>
          <a:prstGeom prst="rect">
            <a:avLst/>
          </a:prstGeom>
        </p:spPr>
      </p:pic>
      <p:pic>
        <p:nvPicPr>
          <p:cNvPr id="45" name="Imagen 44">
            <a:extLst>
              <a:ext uri="{FF2B5EF4-FFF2-40B4-BE49-F238E27FC236}">
                <a16:creationId xmlns:a16="http://schemas.microsoft.com/office/drawing/2014/main" id="{D87CF4A2-A82C-C48C-6408-0642B36AD77D}"/>
              </a:ext>
            </a:extLst>
          </p:cNvPr>
          <p:cNvPicPr>
            <a:picLocks noChangeAspect="1"/>
          </p:cNvPicPr>
          <p:nvPr/>
        </p:nvPicPr>
        <p:blipFill rotWithShape="1">
          <a:blip r:embed="rId6"/>
          <a:srcRect l="14442" t="10346" r="5826" b="22385"/>
          <a:stretch/>
        </p:blipFill>
        <p:spPr>
          <a:xfrm>
            <a:off x="5440167" y="2714197"/>
            <a:ext cx="487118" cy="441471"/>
          </a:xfrm>
          <a:prstGeom prst="rect">
            <a:avLst/>
          </a:prstGeom>
        </p:spPr>
      </p:pic>
      <p:pic>
        <p:nvPicPr>
          <p:cNvPr id="46" name="Imagen 45">
            <a:extLst>
              <a:ext uri="{FF2B5EF4-FFF2-40B4-BE49-F238E27FC236}">
                <a16:creationId xmlns:a16="http://schemas.microsoft.com/office/drawing/2014/main" id="{E2D80937-543E-EBF1-ABCC-B2090A4B0182}"/>
              </a:ext>
            </a:extLst>
          </p:cNvPr>
          <p:cNvPicPr>
            <a:picLocks noChangeAspect="1"/>
          </p:cNvPicPr>
          <p:nvPr/>
        </p:nvPicPr>
        <p:blipFill rotWithShape="1">
          <a:blip r:embed="rId6"/>
          <a:srcRect l="14442" t="10346" r="5826" b="22385"/>
          <a:stretch/>
        </p:blipFill>
        <p:spPr>
          <a:xfrm>
            <a:off x="2629274" y="2714196"/>
            <a:ext cx="487118" cy="441471"/>
          </a:xfrm>
          <a:prstGeom prst="rect">
            <a:avLst/>
          </a:prstGeom>
        </p:spPr>
      </p:pic>
      <p:pic>
        <p:nvPicPr>
          <p:cNvPr id="47" name="Imagen 46">
            <a:extLst>
              <a:ext uri="{FF2B5EF4-FFF2-40B4-BE49-F238E27FC236}">
                <a16:creationId xmlns:a16="http://schemas.microsoft.com/office/drawing/2014/main" id="{9B7EC56E-1ED2-F9E7-2AE5-ED5492B9071A}"/>
              </a:ext>
            </a:extLst>
          </p:cNvPr>
          <p:cNvPicPr>
            <a:picLocks noChangeAspect="1"/>
          </p:cNvPicPr>
          <p:nvPr/>
        </p:nvPicPr>
        <p:blipFill rotWithShape="1">
          <a:blip r:embed="rId6"/>
          <a:srcRect l="14442" t="10346" r="5826" b="22385"/>
          <a:stretch/>
        </p:blipFill>
        <p:spPr>
          <a:xfrm>
            <a:off x="3572735" y="2714196"/>
            <a:ext cx="487118" cy="441471"/>
          </a:xfrm>
          <a:prstGeom prst="rect">
            <a:avLst/>
          </a:prstGeom>
        </p:spPr>
      </p:pic>
      <p:pic>
        <p:nvPicPr>
          <p:cNvPr id="49" name="Imagen 48">
            <a:extLst>
              <a:ext uri="{FF2B5EF4-FFF2-40B4-BE49-F238E27FC236}">
                <a16:creationId xmlns:a16="http://schemas.microsoft.com/office/drawing/2014/main" id="{383C4904-A311-93CD-AD7E-925E807F66D1}"/>
              </a:ext>
            </a:extLst>
          </p:cNvPr>
          <p:cNvPicPr>
            <a:picLocks noChangeAspect="1"/>
          </p:cNvPicPr>
          <p:nvPr/>
        </p:nvPicPr>
        <p:blipFill rotWithShape="1">
          <a:blip r:embed="rId6"/>
          <a:srcRect l="14442" t="10346" r="5826" b="22385"/>
          <a:stretch/>
        </p:blipFill>
        <p:spPr>
          <a:xfrm>
            <a:off x="8687914" y="3369262"/>
            <a:ext cx="487118" cy="441471"/>
          </a:xfrm>
          <a:prstGeom prst="rect">
            <a:avLst/>
          </a:prstGeom>
        </p:spPr>
      </p:pic>
      <p:pic>
        <p:nvPicPr>
          <p:cNvPr id="50" name="Imagen 49">
            <a:extLst>
              <a:ext uri="{FF2B5EF4-FFF2-40B4-BE49-F238E27FC236}">
                <a16:creationId xmlns:a16="http://schemas.microsoft.com/office/drawing/2014/main" id="{AB8489E2-4EAA-0465-11D6-D974786D1D32}"/>
              </a:ext>
            </a:extLst>
          </p:cNvPr>
          <p:cNvPicPr>
            <a:picLocks noChangeAspect="1"/>
          </p:cNvPicPr>
          <p:nvPr/>
        </p:nvPicPr>
        <p:blipFill rotWithShape="1">
          <a:blip r:embed="rId6"/>
          <a:srcRect l="14442" t="10346" r="5826" b="22385"/>
          <a:stretch/>
        </p:blipFill>
        <p:spPr>
          <a:xfrm>
            <a:off x="7677339" y="3369263"/>
            <a:ext cx="487118" cy="441471"/>
          </a:xfrm>
          <a:prstGeom prst="rect">
            <a:avLst/>
          </a:prstGeom>
        </p:spPr>
      </p:pic>
      <p:pic>
        <p:nvPicPr>
          <p:cNvPr id="51" name="Imagen 50">
            <a:extLst>
              <a:ext uri="{FF2B5EF4-FFF2-40B4-BE49-F238E27FC236}">
                <a16:creationId xmlns:a16="http://schemas.microsoft.com/office/drawing/2014/main" id="{03665E40-2AE0-58F0-69E2-308CCEE85184}"/>
              </a:ext>
            </a:extLst>
          </p:cNvPr>
          <p:cNvPicPr>
            <a:picLocks noChangeAspect="1"/>
          </p:cNvPicPr>
          <p:nvPr/>
        </p:nvPicPr>
        <p:blipFill rotWithShape="1">
          <a:blip r:embed="rId6"/>
          <a:srcRect l="14442" t="10346" r="5826" b="22385"/>
          <a:stretch/>
        </p:blipFill>
        <p:spPr>
          <a:xfrm>
            <a:off x="6558753" y="3369263"/>
            <a:ext cx="487118" cy="441471"/>
          </a:xfrm>
          <a:prstGeom prst="rect">
            <a:avLst/>
          </a:prstGeom>
        </p:spPr>
      </p:pic>
      <p:pic>
        <p:nvPicPr>
          <p:cNvPr id="52" name="Imagen 51">
            <a:extLst>
              <a:ext uri="{FF2B5EF4-FFF2-40B4-BE49-F238E27FC236}">
                <a16:creationId xmlns:a16="http://schemas.microsoft.com/office/drawing/2014/main" id="{618BB454-FDFE-4EC8-4276-DD557C27A42B}"/>
              </a:ext>
            </a:extLst>
          </p:cNvPr>
          <p:cNvPicPr>
            <a:picLocks noChangeAspect="1"/>
          </p:cNvPicPr>
          <p:nvPr/>
        </p:nvPicPr>
        <p:blipFill rotWithShape="1">
          <a:blip r:embed="rId6"/>
          <a:srcRect l="14442" t="10346" r="5826" b="22385"/>
          <a:stretch/>
        </p:blipFill>
        <p:spPr>
          <a:xfrm>
            <a:off x="5440167" y="3369263"/>
            <a:ext cx="487118" cy="441471"/>
          </a:xfrm>
          <a:prstGeom prst="rect">
            <a:avLst/>
          </a:prstGeom>
        </p:spPr>
      </p:pic>
      <p:pic>
        <p:nvPicPr>
          <p:cNvPr id="53" name="Imagen 52">
            <a:extLst>
              <a:ext uri="{FF2B5EF4-FFF2-40B4-BE49-F238E27FC236}">
                <a16:creationId xmlns:a16="http://schemas.microsoft.com/office/drawing/2014/main" id="{A820C840-6EBB-2137-8242-396E2ABEF4F5}"/>
              </a:ext>
            </a:extLst>
          </p:cNvPr>
          <p:cNvPicPr>
            <a:picLocks noChangeAspect="1"/>
          </p:cNvPicPr>
          <p:nvPr/>
        </p:nvPicPr>
        <p:blipFill rotWithShape="1">
          <a:blip r:embed="rId6"/>
          <a:srcRect l="14442" t="10346" r="5826" b="22385"/>
          <a:stretch/>
        </p:blipFill>
        <p:spPr>
          <a:xfrm>
            <a:off x="2629274" y="3369262"/>
            <a:ext cx="487118" cy="441471"/>
          </a:xfrm>
          <a:prstGeom prst="rect">
            <a:avLst/>
          </a:prstGeom>
        </p:spPr>
      </p:pic>
      <p:pic>
        <p:nvPicPr>
          <p:cNvPr id="54" name="Imagen 53">
            <a:extLst>
              <a:ext uri="{FF2B5EF4-FFF2-40B4-BE49-F238E27FC236}">
                <a16:creationId xmlns:a16="http://schemas.microsoft.com/office/drawing/2014/main" id="{8DAE395F-4BE8-D4A1-C813-3A7F72890C43}"/>
              </a:ext>
            </a:extLst>
          </p:cNvPr>
          <p:cNvPicPr>
            <a:picLocks noChangeAspect="1"/>
          </p:cNvPicPr>
          <p:nvPr/>
        </p:nvPicPr>
        <p:blipFill rotWithShape="1">
          <a:blip r:embed="rId6"/>
          <a:srcRect l="14442" t="10346" r="5826" b="22385"/>
          <a:stretch/>
        </p:blipFill>
        <p:spPr>
          <a:xfrm>
            <a:off x="3572735" y="3369262"/>
            <a:ext cx="487118" cy="441471"/>
          </a:xfrm>
          <a:prstGeom prst="rect">
            <a:avLst/>
          </a:prstGeom>
        </p:spPr>
      </p:pic>
      <p:pic>
        <p:nvPicPr>
          <p:cNvPr id="56" name="Imagen 55">
            <a:extLst>
              <a:ext uri="{FF2B5EF4-FFF2-40B4-BE49-F238E27FC236}">
                <a16:creationId xmlns:a16="http://schemas.microsoft.com/office/drawing/2014/main" id="{7A21DF90-5C15-1F6B-B4BD-794F8C02D12A}"/>
              </a:ext>
            </a:extLst>
          </p:cNvPr>
          <p:cNvPicPr>
            <a:picLocks noChangeAspect="1"/>
          </p:cNvPicPr>
          <p:nvPr/>
        </p:nvPicPr>
        <p:blipFill rotWithShape="1">
          <a:blip r:embed="rId6"/>
          <a:srcRect l="14442" t="10346" r="5826" b="22385"/>
          <a:stretch/>
        </p:blipFill>
        <p:spPr>
          <a:xfrm>
            <a:off x="8687914" y="4159409"/>
            <a:ext cx="487118" cy="441471"/>
          </a:xfrm>
          <a:prstGeom prst="rect">
            <a:avLst/>
          </a:prstGeom>
        </p:spPr>
      </p:pic>
      <p:pic>
        <p:nvPicPr>
          <p:cNvPr id="57" name="Imagen 56">
            <a:extLst>
              <a:ext uri="{FF2B5EF4-FFF2-40B4-BE49-F238E27FC236}">
                <a16:creationId xmlns:a16="http://schemas.microsoft.com/office/drawing/2014/main" id="{CABE6C15-4A0A-6731-108A-F0ACD77F5FB0}"/>
              </a:ext>
            </a:extLst>
          </p:cNvPr>
          <p:cNvPicPr>
            <a:picLocks noChangeAspect="1"/>
          </p:cNvPicPr>
          <p:nvPr/>
        </p:nvPicPr>
        <p:blipFill rotWithShape="1">
          <a:blip r:embed="rId6"/>
          <a:srcRect l="14442" t="10346" r="5826" b="22385"/>
          <a:stretch/>
        </p:blipFill>
        <p:spPr>
          <a:xfrm>
            <a:off x="7677339" y="4159410"/>
            <a:ext cx="487118" cy="441471"/>
          </a:xfrm>
          <a:prstGeom prst="rect">
            <a:avLst/>
          </a:prstGeom>
        </p:spPr>
      </p:pic>
      <p:pic>
        <p:nvPicPr>
          <p:cNvPr id="58" name="Imagen 57">
            <a:extLst>
              <a:ext uri="{FF2B5EF4-FFF2-40B4-BE49-F238E27FC236}">
                <a16:creationId xmlns:a16="http://schemas.microsoft.com/office/drawing/2014/main" id="{B4219A03-916F-96BC-E8D0-3E9A23F1A070}"/>
              </a:ext>
            </a:extLst>
          </p:cNvPr>
          <p:cNvPicPr>
            <a:picLocks noChangeAspect="1"/>
          </p:cNvPicPr>
          <p:nvPr/>
        </p:nvPicPr>
        <p:blipFill rotWithShape="1">
          <a:blip r:embed="rId6"/>
          <a:srcRect l="14442" t="10346" r="5826" b="22385"/>
          <a:stretch/>
        </p:blipFill>
        <p:spPr>
          <a:xfrm>
            <a:off x="6558753" y="4159410"/>
            <a:ext cx="487118" cy="441471"/>
          </a:xfrm>
          <a:prstGeom prst="rect">
            <a:avLst/>
          </a:prstGeom>
        </p:spPr>
      </p:pic>
      <p:pic>
        <p:nvPicPr>
          <p:cNvPr id="59" name="Imagen 58">
            <a:extLst>
              <a:ext uri="{FF2B5EF4-FFF2-40B4-BE49-F238E27FC236}">
                <a16:creationId xmlns:a16="http://schemas.microsoft.com/office/drawing/2014/main" id="{BB417599-C4B4-7830-A935-B00ED2138616}"/>
              </a:ext>
            </a:extLst>
          </p:cNvPr>
          <p:cNvPicPr>
            <a:picLocks noChangeAspect="1"/>
          </p:cNvPicPr>
          <p:nvPr/>
        </p:nvPicPr>
        <p:blipFill rotWithShape="1">
          <a:blip r:embed="rId6"/>
          <a:srcRect l="14442" t="10346" r="5826" b="22385"/>
          <a:stretch/>
        </p:blipFill>
        <p:spPr>
          <a:xfrm>
            <a:off x="5440167" y="4159410"/>
            <a:ext cx="487118" cy="441471"/>
          </a:xfrm>
          <a:prstGeom prst="rect">
            <a:avLst/>
          </a:prstGeom>
        </p:spPr>
      </p:pic>
      <p:pic>
        <p:nvPicPr>
          <p:cNvPr id="60" name="Imagen 59">
            <a:extLst>
              <a:ext uri="{FF2B5EF4-FFF2-40B4-BE49-F238E27FC236}">
                <a16:creationId xmlns:a16="http://schemas.microsoft.com/office/drawing/2014/main" id="{724C64D8-3084-8B1D-4638-26DF2582C602}"/>
              </a:ext>
            </a:extLst>
          </p:cNvPr>
          <p:cNvPicPr>
            <a:picLocks noChangeAspect="1"/>
          </p:cNvPicPr>
          <p:nvPr/>
        </p:nvPicPr>
        <p:blipFill rotWithShape="1">
          <a:blip r:embed="rId6"/>
          <a:srcRect l="14442" t="10346" r="5826" b="22385"/>
          <a:stretch/>
        </p:blipFill>
        <p:spPr>
          <a:xfrm>
            <a:off x="2629274" y="4159409"/>
            <a:ext cx="487118" cy="441471"/>
          </a:xfrm>
          <a:prstGeom prst="rect">
            <a:avLst/>
          </a:prstGeom>
        </p:spPr>
      </p:pic>
      <p:pic>
        <p:nvPicPr>
          <p:cNvPr id="61" name="Imagen 60">
            <a:extLst>
              <a:ext uri="{FF2B5EF4-FFF2-40B4-BE49-F238E27FC236}">
                <a16:creationId xmlns:a16="http://schemas.microsoft.com/office/drawing/2014/main" id="{DF5FF8F0-F9CA-EFEE-8716-735B1EF8E030}"/>
              </a:ext>
            </a:extLst>
          </p:cNvPr>
          <p:cNvPicPr>
            <a:picLocks noChangeAspect="1"/>
          </p:cNvPicPr>
          <p:nvPr/>
        </p:nvPicPr>
        <p:blipFill rotWithShape="1">
          <a:blip r:embed="rId6"/>
          <a:srcRect l="14442" t="10346" r="5826" b="22385"/>
          <a:stretch/>
        </p:blipFill>
        <p:spPr>
          <a:xfrm>
            <a:off x="3572735" y="4159409"/>
            <a:ext cx="487118" cy="441471"/>
          </a:xfrm>
          <a:prstGeom prst="rect">
            <a:avLst/>
          </a:prstGeom>
        </p:spPr>
      </p:pic>
      <p:pic>
        <p:nvPicPr>
          <p:cNvPr id="62" name="Imagen 61">
            <a:extLst>
              <a:ext uri="{FF2B5EF4-FFF2-40B4-BE49-F238E27FC236}">
                <a16:creationId xmlns:a16="http://schemas.microsoft.com/office/drawing/2014/main" id="{063FAD90-53AB-98D0-F644-87896A945C30}"/>
              </a:ext>
            </a:extLst>
          </p:cNvPr>
          <p:cNvPicPr>
            <a:picLocks noChangeAspect="1"/>
          </p:cNvPicPr>
          <p:nvPr/>
        </p:nvPicPr>
        <p:blipFill rotWithShape="1">
          <a:blip r:embed="rId6"/>
          <a:srcRect l="14442" t="10346" r="5826" b="22385"/>
          <a:stretch/>
        </p:blipFill>
        <p:spPr>
          <a:xfrm>
            <a:off x="4565140" y="4159410"/>
            <a:ext cx="487118" cy="441471"/>
          </a:xfrm>
          <a:prstGeom prst="rect">
            <a:avLst/>
          </a:prstGeom>
        </p:spPr>
      </p:pic>
      <p:pic>
        <p:nvPicPr>
          <p:cNvPr id="63" name="Imagen 62">
            <a:extLst>
              <a:ext uri="{FF2B5EF4-FFF2-40B4-BE49-F238E27FC236}">
                <a16:creationId xmlns:a16="http://schemas.microsoft.com/office/drawing/2014/main" id="{2A59612A-DEA9-D7E4-1C24-9D3291C52365}"/>
              </a:ext>
            </a:extLst>
          </p:cNvPr>
          <p:cNvPicPr>
            <a:picLocks noChangeAspect="1"/>
          </p:cNvPicPr>
          <p:nvPr/>
        </p:nvPicPr>
        <p:blipFill rotWithShape="1">
          <a:blip r:embed="rId6"/>
          <a:srcRect l="14442" t="10346" r="5826" b="22385"/>
          <a:stretch/>
        </p:blipFill>
        <p:spPr>
          <a:xfrm>
            <a:off x="10681527" y="4159409"/>
            <a:ext cx="487118" cy="441471"/>
          </a:xfrm>
          <a:prstGeom prst="rect">
            <a:avLst/>
          </a:prstGeom>
        </p:spPr>
      </p:pic>
      <p:sp>
        <p:nvSpPr>
          <p:cNvPr id="69" name="Rectángulo: esquinas redondeadas 68">
            <a:extLst>
              <a:ext uri="{FF2B5EF4-FFF2-40B4-BE49-F238E27FC236}">
                <a16:creationId xmlns:a16="http://schemas.microsoft.com/office/drawing/2014/main" id="{820D5DD1-3DA0-C6B1-A4B0-D7F68CD8E75D}"/>
              </a:ext>
            </a:extLst>
          </p:cNvPr>
          <p:cNvSpPr/>
          <p:nvPr/>
        </p:nvSpPr>
        <p:spPr>
          <a:xfrm>
            <a:off x="267810" y="2059722"/>
            <a:ext cx="11656381" cy="4667554"/>
          </a:xfrm>
          <a:prstGeom prst="roundRect">
            <a:avLst>
              <a:gd name="adj" fmla="val 267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0" name="CuadroTexto 69">
            <a:extLst>
              <a:ext uri="{FF2B5EF4-FFF2-40B4-BE49-F238E27FC236}">
                <a16:creationId xmlns:a16="http://schemas.microsoft.com/office/drawing/2014/main" id="{E2383E30-22E7-894B-65CB-C31166BC7F1C}"/>
              </a:ext>
            </a:extLst>
          </p:cNvPr>
          <p:cNvSpPr txBox="1"/>
          <p:nvPr/>
        </p:nvSpPr>
        <p:spPr>
          <a:xfrm>
            <a:off x="461482" y="4816007"/>
            <a:ext cx="1323632" cy="1938992"/>
          </a:xfrm>
          <a:prstGeom prst="rect">
            <a:avLst/>
          </a:prstGeom>
          <a:noFill/>
        </p:spPr>
        <p:txBody>
          <a:bodyPr wrap="none" rtlCol="0">
            <a:spAutoFit/>
          </a:bodyPr>
          <a:lstStyle/>
          <a:p>
            <a:r>
              <a:rPr lang="es-PE" sz="1200" dirty="0"/>
              <a:t>Mercado de flores</a:t>
            </a:r>
          </a:p>
          <a:p>
            <a:r>
              <a:rPr lang="es-PE" sz="1200" dirty="0"/>
              <a:t>Florerías unidas </a:t>
            </a:r>
          </a:p>
          <a:p>
            <a:r>
              <a:rPr lang="es-PE" sz="1200" dirty="0"/>
              <a:t>Florería San Borja</a:t>
            </a:r>
          </a:p>
          <a:p>
            <a:r>
              <a:rPr lang="es-PE" sz="1200" dirty="0" err="1"/>
              <a:t>Miyasato</a:t>
            </a:r>
            <a:endParaRPr lang="es-PE" sz="1200" dirty="0"/>
          </a:p>
          <a:p>
            <a:r>
              <a:rPr lang="es-PE" sz="1200" dirty="0"/>
              <a:t>Lotus</a:t>
            </a:r>
          </a:p>
          <a:p>
            <a:r>
              <a:rPr lang="es-PE" sz="1200" dirty="0"/>
              <a:t>Sorpresas Perú</a:t>
            </a:r>
          </a:p>
          <a:p>
            <a:r>
              <a:rPr lang="es-PE" sz="1200" dirty="0"/>
              <a:t>Petunia</a:t>
            </a:r>
          </a:p>
          <a:p>
            <a:r>
              <a:rPr lang="es-PE" sz="1200" dirty="0"/>
              <a:t>Boutique</a:t>
            </a:r>
          </a:p>
          <a:p>
            <a:r>
              <a:rPr lang="es-PE" sz="1200" dirty="0" err="1"/>
              <a:t>D´tallos</a:t>
            </a:r>
            <a:endParaRPr lang="es-PE" sz="1200" dirty="0"/>
          </a:p>
          <a:p>
            <a:r>
              <a:rPr lang="es-PE" sz="1200" dirty="0" err="1"/>
              <a:t>Botánika</a:t>
            </a:r>
            <a:r>
              <a:rPr lang="es-PE" sz="1200" dirty="0"/>
              <a:t>….</a:t>
            </a:r>
          </a:p>
        </p:txBody>
      </p:sp>
      <p:sp>
        <p:nvSpPr>
          <p:cNvPr id="73" name="CuadroTexto 72">
            <a:extLst>
              <a:ext uri="{FF2B5EF4-FFF2-40B4-BE49-F238E27FC236}">
                <a16:creationId xmlns:a16="http://schemas.microsoft.com/office/drawing/2014/main" id="{BEA6D165-A77A-0EAC-0E52-A3D69A5174CF}"/>
              </a:ext>
            </a:extLst>
          </p:cNvPr>
          <p:cNvSpPr txBox="1"/>
          <p:nvPr/>
        </p:nvSpPr>
        <p:spPr>
          <a:xfrm>
            <a:off x="689654" y="2992681"/>
            <a:ext cx="1197764" cy="246221"/>
          </a:xfrm>
          <a:prstGeom prst="rect">
            <a:avLst/>
          </a:prstGeom>
          <a:noFill/>
        </p:spPr>
        <p:txBody>
          <a:bodyPr wrap="none" rtlCol="0">
            <a:spAutoFit/>
          </a:bodyPr>
          <a:lstStyle/>
          <a:p>
            <a:r>
              <a:rPr lang="es-PE" sz="1000" dirty="0"/>
              <a:t>Siembran sus flores</a:t>
            </a:r>
            <a:endParaRPr lang="es-PE" sz="1200" dirty="0"/>
          </a:p>
        </p:txBody>
      </p:sp>
      <p:pic>
        <p:nvPicPr>
          <p:cNvPr id="74" name="Imagen 73">
            <a:extLst>
              <a:ext uri="{FF2B5EF4-FFF2-40B4-BE49-F238E27FC236}">
                <a16:creationId xmlns:a16="http://schemas.microsoft.com/office/drawing/2014/main" id="{030BF77B-6734-BC13-F9F4-103F6DCBCBFE}"/>
              </a:ext>
            </a:extLst>
          </p:cNvPr>
          <p:cNvPicPr>
            <a:picLocks noChangeAspect="1"/>
          </p:cNvPicPr>
          <p:nvPr/>
        </p:nvPicPr>
        <p:blipFill>
          <a:blip r:embed="rId7"/>
          <a:stretch>
            <a:fillRect/>
          </a:stretch>
        </p:blipFill>
        <p:spPr>
          <a:xfrm>
            <a:off x="11392022" y="6107296"/>
            <a:ext cx="586444" cy="619979"/>
          </a:xfrm>
          <a:prstGeom prst="rect">
            <a:avLst/>
          </a:prstGeom>
        </p:spPr>
      </p:pic>
      <p:sp>
        <p:nvSpPr>
          <p:cNvPr id="75" name="CuadroTexto 74">
            <a:extLst>
              <a:ext uri="{FF2B5EF4-FFF2-40B4-BE49-F238E27FC236}">
                <a16:creationId xmlns:a16="http://schemas.microsoft.com/office/drawing/2014/main" id="{703DF0CF-E32F-A186-6F07-2E55F5E00A2E}"/>
              </a:ext>
            </a:extLst>
          </p:cNvPr>
          <p:cNvSpPr txBox="1"/>
          <p:nvPr/>
        </p:nvSpPr>
        <p:spPr>
          <a:xfrm>
            <a:off x="9901101" y="6285060"/>
            <a:ext cx="2150524" cy="336165"/>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1443" dirty="0">
                <a:solidFill>
                  <a:schemeClr val="tx2"/>
                </a:solidFill>
                <a:latin typeface="+mj-lt"/>
                <a:ea typeface="+mj-ea"/>
                <a:cs typeface="+mj-cs"/>
              </a:rPr>
              <a:t>Florerías </a:t>
            </a:r>
            <a:r>
              <a:rPr lang="en-US" sz="1443" dirty="0" err="1">
                <a:solidFill>
                  <a:schemeClr val="tx2"/>
                </a:solidFill>
                <a:latin typeface="+mj-lt"/>
                <a:ea typeface="+mj-ea"/>
                <a:cs typeface="+mj-cs"/>
              </a:rPr>
              <a:t>en</a:t>
            </a:r>
            <a:r>
              <a:rPr lang="en-US" sz="1443" dirty="0">
                <a:solidFill>
                  <a:schemeClr val="tx2"/>
                </a:solidFill>
                <a:latin typeface="+mj-lt"/>
                <a:ea typeface="+mj-ea"/>
                <a:cs typeface="+mj-cs"/>
              </a:rPr>
              <a:t> Lima</a:t>
            </a:r>
            <a:endParaRPr lang="en-US" sz="1600" dirty="0">
              <a:solidFill>
                <a:schemeClr val="tx2"/>
              </a:solidFill>
              <a:latin typeface="+mj-lt"/>
              <a:ea typeface="+mj-ea"/>
              <a:cs typeface="+mj-cs"/>
            </a:endParaRPr>
          </a:p>
        </p:txBody>
      </p:sp>
    </p:spTree>
    <p:extLst>
      <p:ext uri="{BB962C8B-B14F-4D97-AF65-F5344CB8AC3E}">
        <p14:creationId xmlns:p14="http://schemas.microsoft.com/office/powerpoint/2010/main" val="2120813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5" y="6115502"/>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4"/>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45E835AC-A255-6D5C-8B30-6812C412D9DC}"/>
              </a:ext>
            </a:extLst>
          </p:cNvPr>
          <p:cNvPicPr>
            <a:picLocks noChangeAspect="1"/>
          </p:cNvPicPr>
          <p:nvPr/>
        </p:nvPicPr>
        <p:blipFill>
          <a:blip r:embed="rId2"/>
          <a:stretch>
            <a:fillRect/>
          </a:stretch>
        </p:blipFill>
        <p:spPr>
          <a:xfrm>
            <a:off x="11392022" y="6107296"/>
            <a:ext cx="586444" cy="619979"/>
          </a:xfrm>
          <a:prstGeom prst="rect">
            <a:avLst/>
          </a:prstGeom>
        </p:spPr>
      </p:pic>
      <p:sp>
        <p:nvSpPr>
          <p:cNvPr id="9" name="CuadroTexto 8">
            <a:extLst>
              <a:ext uri="{FF2B5EF4-FFF2-40B4-BE49-F238E27FC236}">
                <a16:creationId xmlns:a16="http://schemas.microsoft.com/office/drawing/2014/main" id="{693C0A28-5D81-2BE4-ACBF-DDA8330BF5B2}"/>
              </a:ext>
            </a:extLst>
          </p:cNvPr>
          <p:cNvSpPr txBox="1"/>
          <p:nvPr/>
        </p:nvSpPr>
        <p:spPr>
          <a:xfrm>
            <a:off x="9901101" y="6285060"/>
            <a:ext cx="2150524" cy="336165"/>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1443" dirty="0">
                <a:solidFill>
                  <a:schemeClr val="tx2"/>
                </a:solidFill>
                <a:latin typeface="+mj-lt"/>
                <a:ea typeface="+mj-ea"/>
                <a:cs typeface="+mj-cs"/>
              </a:rPr>
              <a:t>Florerías </a:t>
            </a:r>
            <a:r>
              <a:rPr lang="en-US" sz="1443" dirty="0" err="1">
                <a:solidFill>
                  <a:schemeClr val="tx2"/>
                </a:solidFill>
                <a:latin typeface="+mj-lt"/>
                <a:ea typeface="+mj-ea"/>
                <a:cs typeface="+mj-cs"/>
              </a:rPr>
              <a:t>en</a:t>
            </a:r>
            <a:r>
              <a:rPr lang="en-US" sz="1443" dirty="0">
                <a:solidFill>
                  <a:schemeClr val="tx2"/>
                </a:solidFill>
                <a:latin typeface="+mj-lt"/>
                <a:ea typeface="+mj-ea"/>
                <a:cs typeface="+mj-cs"/>
              </a:rPr>
              <a:t> Lima</a:t>
            </a:r>
            <a:endParaRPr lang="en-US" sz="16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17E999DB-9188-8134-CC40-31290F2CB013}"/>
              </a:ext>
            </a:extLst>
          </p:cNvPr>
          <p:cNvSpPr txBox="1"/>
          <p:nvPr/>
        </p:nvSpPr>
        <p:spPr>
          <a:xfrm>
            <a:off x="1894571" y="434824"/>
            <a:ext cx="5036763" cy="461665"/>
          </a:xfrm>
          <a:prstGeom prst="rect">
            <a:avLst/>
          </a:prstGeom>
          <a:noFill/>
        </p:spPr>
        <p:txBody>
          <a:bodyPr wrap="none" rtlCol="0">
            <a:spAutoFit/>
          </a:bodyPr>
          <a:lstStyle/>
          <a:p>
            <a:r>
              <a:rPr lang="es-ES" sz="2400" dirty="0"/>
              <a:t>¿Qué es lo que buscan en una florería?</a:t>
            </a:r>
            <a:endParaRPr lang="es-PE" sz="2400" dirty="0"/>
          </a:p>
        </p:txBody>
      </p:sp>
      <p:sp>
        <p:nvSpPr>
          <p:cNvPr id="6" name="CuadroTexto 5">
            <a:extLst>
              <a:ext uri="{FF2B5EF4-FFF2-40B4-BE49-F238E27FC236}">
                <a16:creationId xmlns:a16="http://schemas.microsoft.com/office/drawing/2014/main" id="{B9CA76DF-844B-26CA-8477-FAD8601D0713}"/>
              </a:ext>
            </a:extLst>
          </p:cNvPr>
          <p:cNvSpPr txBox="1"/>
          <p:nvPr/>
        </p:nvSpPr>
        <p:spPr>
          <a:xfrm>
            <a:off x="2641295" y="2136339"/>
            <a:ext cx="5880199" cy="2585323"/>
          </a:xfrm>
          <a:prstGeom prst="rect">
            <a:avLst/>
          </a:prstGeom>
          <a:noFill/>
        </p:spPr>
        <p:txBody>
          <a:bodyPr wrap="none" rtlCol="0">
            <a:spAutoFit/>
          </a:bodyPr>
          <a:lstStyle/>
          <a:p>
            <a:pPr marL="285753" indent="-285753">
              <a:buFont typeface="Arial" panose="020B0604020202020204" pitchFamily="34" charset="0"/>
              <a:buChar char="•"/>
            </a:pPr>
            <a:r>
              <a:rPr lang="es-ES" dirty="0"/>
              <a:t>Que tengan alcance en el </a:t>
            </a:r>
            <a:r>
              <a:rPr lang="es-ES" dirty="0" err="1"/>
              <a:t>delivery</a:t>
            </a:r>
            <a:r>
              <a:rPr lang="es-ES" dirty="0"/>
              <a:t>…</a:t>
            </a:r>
          </a:p>
          <a:p>
            <a:pPr marL="285753" indent="-285753">
              <a:buFont typeface="Arial" panose="020B0604020202020204" pitchFamily="34" charset="0"/>
              <a:buChar char="•"/>
            </a:pPr>
            <a:r>
              <a:rPr lang="es-ES" dirty="0"/>
              <a:t>Presentación</a:t>
            </a:r>
          </a:p>
          <a:p>
            <a:pPr marL="285753" indent="-285753">
              <a:buFont typeface="Arial" panose="020B0604020202020204" pitchFamily="34" charset="0"/>
              <a:buChar char="•"/>
            </a:pPr>
            <a:r>
              <a:rPr lang="es-ES" dirty="0"/>
              <a:t>Flores frescas</a:t>
            </a:r>
          </a:p>
          <a:p>
            <a:pPr marL="285753" indent="-285753">
              <a:buFont typeface="Arial" panose="020B0604020202020204" pitchFamily="34" charset="0"/>
              <a:buChar char="•"/>
            </a:pPr>
            <a:r>
              <a:rPr lang="es-ES" b="1" i="1" dirty="0"/>
              <a:t>Tiempo de entrega (puntualidad y entrega el mismo día)</a:t>
            </a:r>
          </a:p>
          <a:p>
            <a:pPr marL="285753" indent="-285753">
              <a:buFont typeface="Arial" panose="020B0604020202020204" pitchFamily="34" charset="0"/>
              <a:buChar char="•"/>
            </a:pPr>
            <a:r>
              <a:rPr lang="es-ES" dirty="0"/>
              <a:t>Políticas de devolución</a:t>
            </a:r>
          </a:p>
          <a:p>
            <a:pPr marL="285753" indent="-285753">
              <a:buFont typeface="Arial" panose="020B0604020202020204" pitchFamily="34" charset="0"/>
              <a:buChar char="•"/>
            </a:pPr>
            <a:r>
              <a:rPr lang="es-ES" dirty="0"/>
              <a:t>Precio</a:t>
            </a:r>
          </a:p>
          <a:p>
            <a:pPr marL="285753" indent="-285753">
              <a:buFont typeface="Arial" panose="020B0604020202020204" pitchFamily="34" charset="0"/>
              <a:buChar char="•"/>
            </a:pPr>
            <a:r>
              <a:rPr lang="es-ES" dirty="0"/>
              <a:t>Puntualidad</a:t>
            </a:r>
          </a:p>
          <a:p>
            <a:endParaRPr lang="es-ES" dirty="0"/>
          </a:p>
          <a:p>
            <a:endParaRPr lang="es-ES" dirty="0"/>
          </a:p>
        </p:txBody>
      </p:sp>
    </p:spTree>
    <p:extLst>
      <p:ext uri="{BB962C8B-B14F-4D97-AF65-F5344CB8AC3E}">
        <p14:creationId xmlns:p14="http://schemas.microsoft.com/office/powerpoint/2010/main" val="41183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5" y="6115502"/>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4"/>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45E835AC-A255-6D5C-8B30-6812C412D9DC}"/>
              </a:ext>
            </a:extLst>
          </p:cNvPr>
          <p:cNvPicPr>
            <a:picLocks noChangeAspect="1"/>
          </p:cNvPicPr>
          <p:nvPr/>
        </p:nvPicPr>
        <p:blipFill>
          <a:blip r:embed="rId2"/>
          <a:stretch>
            <a:fillRect/>
          </a:stretch>
        </p:blipFill>
        <p:spPr>
          <a:xfrm>
            <a:off x="11392022" y="6107296"/>
            <a:ext cx="586444" cy="619979"/>
          </a:xfrm>
          <a:prstGeom prst="rect">
            <a:avLst/>
          </a:prstGeom>
        </p:spPr>
      </p:pic>
      <p:sp>
        <p:nvSpPr>
          <p:cNvPr id="9" name="CuadroTexto 8">
            <a:extLst>
              <a:ext uri="{FF2B5EF4-FFF2-40B4-BE49-F238E27FC236}">
                <a16:creationId xmlns:a16="http://schemas.microsoft.com/office/drawing/2014/main" id="{693C0A28-5D81-2BE4-ACBF-DDA8330BF5B2}"/>
              </a:ext>
            </a:extLst>
          </p:cNvPr>
          <p:cNvSpPr txBox="1"/>
          <p:nvPr/>
        </p:nvSpPr>
        <p:spPr>
          <a:xfrm>
            <a:off x="9901101" y="6285060"/>
            <a:ext cx="2150524" cy="336165"/>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1443" dirty="0">
                <a:solidFill>
                  <a:schemeClr val="tx2"/>
                </a:solidFill>
                <a:latin typeface="+mj-lt"/>
                <a:ea typeface="+mj-ea"/>
                <a:cs typeface="+mj-cs"/>
              </a:rPr>
              <a:t>Florerías </a:t>
            </a:r>
            <a:r>
              <a:rPr lang="en-US" sz="1443" dirty="0" err="1">
                <a:solidFill>
                  <a:schemeClr val="tx2"/>
                </a:solidFill>
                <a:latin typeface="+mj-lt"/>
                <a:ea typeface="+mj-ea"/>
                <a:cs typeface="+mj-cs"/>
              </a:rPr>
              <a:t>en</a:t>
            </a:r>
            <a:r>
              <a:rPr lang="en-US" sz="1443" dirty="0">
                <a:solidFill>
                  <a:schemeClr val="tx2"/>
                </a:solidFill>
                <a:latin typeface="+mj-lt"/>
                <a:ea typeface="+mj-ea"/>
                <a:cs typeface="+mj-cs"/>
              </a:rPr>
              <a:t> Lima</a:t>
            </a:r>
            <a:endParaRPr lang="en-US" sz="16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17E999DB-9188-8134-CC40-31290F2CB013}"/>
              </a:ext>
            </a:extLst>
          </p:cNvPr>
          <p:cNvSpPr txBox="1"/>
          <p:nvPr/>
        </p:nvSpPr>
        <p:spPr>
          <a:xfrm>
            <a:off x="1894571" y="434824"/>
            <a:ext cx="5036763" cy="461665"/>
          </a:xfrm>
          <a:prstGeom prst="rect">
            <a:avLst/>
          </a:prstGeom>
          <a:noFill/>
        </p:spPr>
        <p:txBody>
          <a:bodyPr wrap="none" rtlCol="0">
            <a:spAutoFit/>
          </a:bodyPr>
          <a:lstStyle/>
          <a:p>
            <a:r>
              <a:rPr lang="es-ES" sz="2400" dirty="0"/>
              <a:t>¿Qué es lo que buscan en una florería?</a:t>
            </a:r>
            <a:endParaRPr lang="es-PE" sz="2400" dirty="0"/>
          </a:p>
        </p:txBody>
      </p:sp>
      <p:sp>
        <p:nvSpPr>
          <p:cNvPr id="5" name="CuadroTexto 4">
            <a:extLst>
              <a:ext uri="{FF2B5EF4-FFF2-40B4-BE49-F238E27FC236}">
                <a16:creationId xmlns:a16="http://schemas.microsoft.com/office/drawing/2014/main" id="{B9CA76DF-844B-26CA-8477-FAD8601D0713}"/>
              </a:ext>
            </a:extLst>
          </p:cNvPr>
          <p:cNvSpPr txBox="1"/>
          <p:nvPr/>
        </p:nvSpPr>
        <p:spPr>
          <a:xfrm>
            <a:off x="1966860" y="2494628"/>
            <a:ext cx="8891858" cy="2369880"/>
          </a:xfrm>
          <a:prstGeom prst="rect">
            <a:avLst/>
          </a:prstGeom>
          <a:noFill/>
        </p:spPr>
        <p:txBody>
          <a:bodyPr wrap="none" rtlCol="0">
            <a:spAutoFit/>
          </a:bodyPr>
          <a:lstStyle/>
          <a:p>
            <a:pPr marL="285753" indent="-285753">
              <a:buFont typeface="Arial" panose="020B0604020202020204" pitchFamily="34" charset="0"/>
              <a:buChar char="•"/>
            </a:pPr>
            <a:r>
              <a:rPr lang="es-ES" sz="2800" dirty="0"/>
              <a:t>47% Dicen que las flores no duran</a:t>
            </a:r>
          </a:p>
          <a:p>
            <a:pPr marL="285753" indent="-285753">
              <a:buFont typeface="Arial" panose="020B0604020202020204" pitchFamily="34" charset="0"/>
              <a:buChar char="•"/>
            </a:pPr>
            <a:r>
              <a:rPr lang="es-ES" sz="2800" dirty="0"/>
              <a:t>34% Precio… los consumidores piensan que es muy caro…</a:t>
            </a:r>
          </a:p>
          <a:p>
            <a:pPr marL="285753" indent="-285753">
              <a:buFont typeface="Arial" panose="020B0604020202020204" pitchFamily="34" charset="0"/>
              <a:buChar char="•"/>
            </a:pPr>
            <a:r>
              <a:rPr lang="es-ES" sz="2800" dirty="0"/>
              <a:t>28% no piensan comprar flores</a:t>
            </a:r>
          </a:p>
          <a:p>
            <a:pPr marL="285753" indent="-285753">
              <a:buFont typeface="Arial" panose="020B0604020202020204" pitchFamily="34" charset="0"/>
              <a:buChar char="•"/>
            </a:pPr>
            <a:r>
              <a:rPr lang="es-ES" sz="2800" dirty="0"/>
              <a:t>15% piensan que es difícil de mantener.</a:t>
            </a:r>
          </a:p>
          <a:p>
            <a:endParaRPr lang="es-ES" dirty="0"/>
          </a:p>
          <a:p>
            <a:endParaRPr lang="es-ES" dirty="0"/>
          </a:p>
        </p:txBody>
      </p:sp>
    </p:spTree>
    <p:extLst>
      <p:ext uri="{BB962C8B-B14F-4D97-AF65-F5344CB8AC3E}">
        <p14:creationId xmlns:p14="http://schemas.microsoft.com/office/powerpoint/2010/main" val="297604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Isosceles Triangle 3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5" y="6115502"/>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4"/>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45E835AC-A255-6D5C-8B30-6812C412D9DC}"/>
              </a:ext>
            </a:extLst>
          </p:cNvPr>
          <p:cNvPicPr>
            <a:picLocks noChangeAspect="1"/>
          </p:cNvPicPr>
          <p:nvPr/>
        </p:nvPicPr>
        <p:blipFill>
          <a:blip r:embed="rId2"/>
          <a:stretch>
            <a:fillRect/>
          </a:stretch>
        </p:blipFill>
        <p:spPr>
          <a:xfrm>
            <a:off x="11392022" y="6107296"/>
            <a:ext cx="586444" cy="619979"/>
          </a:xfrm>
          <a:prstGeom prst="rect">
            <a:avLst/>
          </a:prstGeom>
        </p:spPr>
      </p:pic>
      <p:sp>
        <p:nvSpPr>
          <p:cNvPr id="9" name="CuadroTexto 8">
            <a:extLst>
              <a:ext uri="{FF2B5EF4-FFF2-40B4-BE49-F238E27FC236}">
                <a16:creationId xmlns:a16="http://schemas.microsoft.com/office/drawing/2014/main" id="{693C0A28-5D81-2BE4-ACBF-DDA8330BF5B2}"/>
              </a:ext>
            </a:extLst>
          </p:cNvPr>
          <p:cNvSpPr txBox="1"/>
          <p:nvPr/>
        </p:nvSpPr>
        <p:spPr>
          <a:xfrm>
            <a:off x="9901101" y="6285060"/>
            <a:ext cx="2150524" cy="336165"/>
          </a:xfrm>
          <a:prstGeom prst="rect">
            <a:avLst/>
          </a:prstGeom>
        </p:spPr>
        <p:txBody>
          <a:bodyPr vert="horz" lIns="91440" tIns="45720" rIns="91440" bIns="45720" rtlCol="0" anchor="t">
            <a:normAutofit/>
          </a:bodyPr>
          <a:lstStyle/>
          <a:p>
            <a:pPr defTabSz="824433">
              <a:lnSpc>
                <a:spcPct val="90000"/>
              </a:lnSpc>
              <a:spcBef>
                <a:spcPct val="0"/>
              </a:spcBef>
              <a:spcAft>
                <a:spcPts val="541"/>
              </a:spcAft>
            </a:pPr>
            <a:r>
              <a:rPr lang="en-US" sz="1443" dirty="0">
                <a:solidFill>
                  <a:schemeClr val="tx2"/>
                </a:solidFill>
                <a:latin typeface="+mj-lt"/>
                <a:ea typeface="+mj-ea"/>
                <a:cs typeface="+mj-cs"/>
              </a:rPr>
              <a:t>Florerías </a:t>
            </a:r>
            <a:r>
              <a:rPr lang="en-US" sz="1443" dirty="0" err="1">
                <a:solidFill>
                  <a:schemeClr val="tx2"/>
                </a:solidFill>
                <a:latin typeface="+mj-lt"/>
                <a:ea typeface="+mj-ea"/>
                <a:cs typeface="+mj-cs"/>
              </a:rPr>
              <a:t>en</a:t>
            </a:r>
            <a:r>
              <a:rPr lang="en-US" sz="1443" dirty="0">
                <a:solidFill>
                  <a:schemeClr val="tx2"/>
                </a:solidFill>
                <a:latin typeface="+mj-lt"/>
                <a:ea typeface="+mj-ea"/>
                <a:cs typeface="+mj-cs"/>
              </a:rPr>
              <a:t> Lima</a:t>
            </a:r>
            <a:endParaRPr lang="en-US" sz="1600" dirty="0">
              <a:solidFill>
                <a:schemeClr val="tx2"/>
              </a:solidFill>
              <a:latin typeface="+mj-lt"/>
              <a:ea typeface="+mj-ea"/>
              <a:cs typeface="+mj-cs"/>
            </a:endParaRPr>
          </a:p>
        </p:txBody>
      </p:sp>
      <p:sp>
        <p:nvSpPr>
          <p:cNvPr id="3" name="CuadroTexto 2">
            <a:extLst>
              <a:ext uri="{FF2B5EF4-FFF2-40B4-BE49-F238E27FC236}">
                <a16:creationId xmlns:a16="http://schemas.microsoft.com/office/drawing/2014/main" id="{17E999DB-9188-8134-CC40-31290F2CB013}"/>
              </a:ext>
            </a:extLst>
          </p:cNvPr>
          <p:cNvSpPr txBox="1"/>
          <p:nvPr/>
        </p:nvSpPr>
        <p:spPr>
          <a:xfrm>
            <a:off x="1894571" y="434824"/>
            <a:ext cx="2570960" cy="461665"/>
          </a:xfrm>
          <a:prstGeom prst="rect">
            <a:avLst/>
          </a:prstGeom>
          <a:noFill/>
        </p:spPr>
        <p:txBody>
          <a:bodyPr wrap="none" rtlCol="0">
            <a:spAutoFit/>
          </a:bodyPr>
          <a:lstStyle/>
          <a:p>
            <a:r>
              <a:rPr lang="es-ES" sz="2400" dirty="0"/>
              <a:t>Visión del Proyecto</a:t>
            </a:r>
            <a:endParaRPr lang="es-PE" sz="2400" dirty="0"/>
          </a:p>
        </p:txBody>
      </p:sp>
      <p:sp>
        <p:nvSpPr>
          <p:cNvPr id="5" name="CuadroTexto 4">
            <a:extLst>
              <a:ext uri="{FF2B5EF4-FFF2-40B4-BE49-F238E27FC236}">
                <a16:creationId xmlns:a16="http://schemas.microsoft.com/office/drawing/2014/main" id="{B9CA76DF-844B-26CA-8477-FAD8601D0713}"/>
              </a:ext>
            </a:extLst>
          </p:cNvPr>
          <p:cNvSpPr txBox="1"/>
          <p:nvPr/>
        </p:nvSpPr>
        <p:spPr>
          <a:xfrm>
            <a:off x="1338787" y="1899358"/>
            <a:ext cx="9864923" cy="1200329"/>
          </a:xfrm>
          <a:prstGeom prst="rect">
            <a:avLst/>
          </a:prstGeom>
          <a:noFill/>
        </p:spPr>
        <p:txBody>
          <a:bodyPr wrap="square" rtlCol="0">
            <a:spAutoFit/>
          </a:bodyPr>
          <a:lstStyle/>
          <a:p>
            <a:r>
              <a:rPr lang="es-ES" dirty="0"/>
              <a:t>Ser una página web intuitiva con opciones de renovar su oferta de forma simple y rápida, permitiendo a diferentes ofertantes a través de </a:t>
            </a:r>
            <a:r>
              <a:rPr lang="es-ES" dirty="0" err="1"/>
              <a:t>parametría</a:t>
            </a:r>
            <a:r>
              <a:rPr lang="es-ES" dirty="0"/>
              <a:t> ofrecer sus productos sin necesidad de un ente centralizado, además de un control financiero automático que permita realizar cuadres económicos por negocio, además de manera integral para monitorear la salud financiera de la empresa primaria.</a:t>
            </a:r>
          </a:p>
        </p:txBody>
      </p:sp>
    </p:spTree>
    <p:extLst>
      <p:ext uri="{BB962C8B-B14F-4D97-AF65-F5344CB8AC3E}">
        <p14:creationId xmlns:p14="http://schemas.microsoft.com/office/powerpoint/2010/main" val="142406228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8080</TotalTime>
  <Words>4148</Words>
  <Application>Microsoft Office PowerPoint</Application>
  <PresentationFormat>Widescreen</PresentationFormat>
  <Paragraphs>1064</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Google Sans</vt:lpstr>
      <vt:lpstr>Poppins</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Perez Perez, Jose Luis</dc:creator>
  <cp:lastModifiedBy>Deyvis</cp:lastModifiedBy>
  <cp:revision>54</cp:revision>
  <dcterms:created xsi:type="dcterms:W3CDTF">2024-01-08T23:00:34Z</dcterms:created>
  <dcterms:modified xsi:type="dcterms:W3CDTF">2024-03-04T13:13:42Z</dcterms:modified>
</cp:coreProperties>
</file>